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257" r:id="rId5"/>
    <p:sldId id="285" r:id="rId6"/>
    <p:sldId id="259" r:id="rId7"/>
    <p:sldId id="260" r:id="rId8"/>
    <p:sldId id="286" r:id="rId9"/>
    <p:sldId id="262" r:id="rId10"/>
    <p:sldId id="263" r:id="rId11"/>
    <p:sldId id="264" r:id="rId12"/>
    <p:sldId id="265" r:id="rId13"/>
    <p:sldId id="266" r:id="rId14"/>
    <p:sldId id="267" r:id="rId15"/>
    <p:sldId id="268" r:id="rId16"/>
    <p:sldId id="287" r:id="rId17"/>
    <p:sldId id="270" r:id="rId18"/>
    <p:sldId id="271" r:id="rId19"/>
    <p:sldId id="272" r:id="rId20"/>
    <p:sldId id="273" r:id="rId21"/>
    <p:sldId id="274" r:id="rId22"/>
    <p:sldId id="288" r:id="rId23"/>
    <p:sldId id="276" r:id="rId24"/>
    <p:sldId id="289" r:id="rId25"/>
    <p:sldId id="278" r:id="rId26"/>
    <p:sldId id="279" r:id="rId27"/>
    <p:sldId id="280" r:id="rId28"/>
    <p:sldId id="312" r:id="rId29"/>
    <p:sldId id="281" r:id="rId30"/>
    <p:sldId id="282" r:id="rId31"/>
    <p:sldId id="283"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9483" autoAdjust="0"/>
  </p:normalViewPr>
  <p:slideViewPr>
    <p:cSldViewPr snapToGrid="0">
      <p:cViewPr varScale="1">
        <p:scale>
          <a:sx n="65" d="100"/>
          <a:sy n="65"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DE898F-6912-403B-AFF3-C3863655EE3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x-none"/>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8839200" y="1447800"/>
            <a:ext cx="2743200" cy="4487333"/>
          </a:xfrm>
        </p:spPr>
        <p:txBody>
          <a:bodyPr vert="eaVert" anchor="ctr"/>
          <a:lstStyle>
            <a:lvl1pPr algn="l">
              <a:defRPr>
                <a:solidFill>
                  <a:schemeClr val="tx2"/>
                </a:solidFill>
              </a:defRPr>
            </a:lvl1pPr>
          </a:lstStyle>
          <a:p>
            <a:r>
              <a:rPr lang="x-none"/>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页">
    <p:spTree>
      <p:nvGrpSpPr>
        <p:cNvPr id="1" name=""/>
        <p:cNvGrpSpPr/>
        <p:nvPr/>
      </p:nvGrpSpPr>
      <p:grpSpPr>
        <a:xfrm>
          <a:off x="0" y="0"/>
          <a:ext cx="0" cy="0"/>
          <a:chOff x="0" y="0"/>
          <a:chExt cx="0" cy="0"/>
        </a:xfrm>
      </p:grpSpPr>
      <p:sp>
        <p:nvSpPr>
          <p:cNvPr id="2" name="椭圆 1"/>
          <p:cNvSpPr/>
          <p:nvPr userDrawn="1"/>
        </p:nvSpPr>
        <p:spPr>
          <a:xfrm>
            <a:off x="356528" y="-2244295"/>
            <a:ext cx="11441772" cy="1144176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椭圆 2"/>
          <p:cNvSpPr/>
          <p:nvPr userDrawn="1"/>
        </p:nvSpPr>
        <p:spPr>
          <a:xfrm>
            <a:off x="3789144" y="4551145"/>
            <a:ext cx="4613712" cy="46137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椭圆 3"/>
          <p:cNvSpPr/>
          <p:nvPr userDrawn="1"/>
        </p:nvSpPr>
        <p:spPr>
          <a:xfrm>
            <a:off x="4222279" y="4960420"/>
            <a:ext cx="3747440" cy="37474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椭圆 4"/>
          <p:cNvSpPr/>
          <p:nvPr userDrawn="1"/>
        </p:nvSpPr>
        <p:spPr>
          <a:xfrm>
            <a:off x="4693915" y="5432056"/>
            <a:ext cx="2804167" cy="28041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7"/>
          <p:cNvSpPr/>
          <p:nvPr userDrawn="1"/>
        </p:nvSpPr>
        <p:spPr bwMode="auto">
          <a:xfrm>
            <a:off x="3200883" y="5187135"/>
            <a:ext cx="5802592" cy="1680490"/>
          </a:xfrm>
          <a:custGeom>
            <a:avLst/>
            <a:gdLst>
              <a:gd name="T0" fmla="*/ 110 w 1797"/>
              <a:gd name="T1" fmla="*/ 325 h 518"/>
              <a:gd name="T2" fmla="*/ 586 w 1797"/>
              <a:gd name="T3" fmla="*/ 377 h 518"/>
              <a:gd name="T4" fmla="*/ 801 w 1797"/>
              <a:gd name="T5" fmla="*/ 384 h 518"/>
              <a:gd name="T6" fmla="*/ 586 w 1797"/>
              <a:gd name="T7" fmla="*/ 322 h 518"/>
              <a:gd name="T8" fmla="*/ 589 w 1797"/>
              <a:gd name="T9" fmla="*/ 310 h 518"/>
              <a:gd name="T10" fmla="*/ 822 w 1797"/>
              <a:gd name="T11" fmla="*/ 326 h 518"/>
              <a:gd name="T12" fmla="*/ 883 w 1797"/>
              <a:gd name="T13" fmla="*/ 265 h 518"/>
              <a:gd name="T14" fmla="*/ 893 w 1797"/>
              <a:gd name="T15" fmla="*/ 0 h 518"/>
              <a:gd name="T16" fmla="*/ 910 w 1797"/>
              <a:gd name="T17" fmla="*/ 267 h 518"/>
              <a:gd name="T18" fmla="*/ 971 w 1797"/>
              <a:gd name="T19" fmla="*/ 327 h 518"/>
              <a:gd name="T20" fmla="*/ 1207 w 1797"/>
              <a:gd name="T21" fmla="*/ 310 h 518"/>
              <a:gd name="T22" fmla="*/ 1209 w 1797"/>
              <a:gd name="T23" fmla="*/ 322 h 518"/>
              <a:gd name="T24" fmla="*/ 989 w 1797"/>
              <a:gd name="T25" fmla="*/ 367 h 518"/>
              <a:gd name="T26" fmla="*/ 999 w 1797"/>
              <a:gd name="T27" fmla="*/ 394 h 518"/>
              <a:gd name="T28" fmla="*/ 1366 w 1797"/>
              <a:gd name="T29" fmla="*/ 360 h 518"/>
              <a:gd name="T30" fmla="*/ 1786 w 1797"/>
              <a:gd name="T31" fmla="*/ 316 h 518"/>
              <a:gd name="T32" fmla="*/ 1785 w 1797"/>
              <a:gd name="T33" fmla="*/ 332 h 518"/>
              <a:gd name="T34" fmla="*/ 1349 w 1797"/>
              <a:gd name="T35" fmla="*/ 387 h 518"/>
              <a:gd name="T36" fmla="*/ 1214 w 1797"/>
              <a:gd name="T37" fmla="*/ 406 h 518"/>
              <a:gd name="T38" fmla="*/ 1235 w 1797"/>
              <a:gd name="T39" fmla="*/ 427 h 518"/>
              <a:gd name="T40" fmla="*/ 1227 w 1797"/>
              <a:gd name="T41" fmla="*/ 509 h 518"/>
              <a:gd name="T42" fmla="*/ 1170 w 1797"/>
              <a:gd name="T43" fmla="*/ 516 h 518"/>
              <a:gd name="T44" fmla="*/ 1141 w 1797"/>
              <a:gd name="T45" fmla="*/ 427 h 518"/>
              <a:gd name="T46" fmla="*/ 1114 w 1797"/>
              <a:gd name="T47" fmla="*/ 419 h 518"/>
              <a:gd name="T48" fmla="*/ 984 w 1797"/>
              <a:gd name="T49" fmla="*/ 464 h 518"/>
              <a:gd name="T50" fmla="*/ 838 w 1797"/>
              <a:gd name="T51" fmla="*/ 487 h 518"/>
              <a:gd name="T52" fmla="*/ 798 w 1797"/>
              <a:gd name="T53" fmla="*/ 452 h 518"/>
              <a:gd name="T54" fmla="*/ 648 w 1797"/>
              <a:gd name="T55" fmla="*/ 418 h 518"/>
              <a:gd name="T56" fmla="*/ 663 w 1797"/>
              <a:gd name="T57" fmla="*/ 471 h 518"/>
              <a:gd name="T58" fmla="*/ 625 w 1797"/>
              <a:gd name="T59" fmla="*/ 516 h 518"/>
              <a:gd name="T60" fmla="*/ 561 w 1797"/>
              <a:gd name="T61" fmla="*/ 502 h 518"/>
              <a:gd name="T62" fmla="*/ 553 w 1797"/>
              <a:gd name="T63" fmla="*/ 432 h 518"/>
              <a:gd name="T64" fmla="*/ 580 w 1797"/>
              <a:gd name="T65" fmla="*/ 406 h 518"/>
              <a:gd name="T66" fmla="*/ 325 w 1797"/>
              <a:gd name="T67" fmla="*/ 374 h 518"/>
              <a:gd name="T68" fmla="*/ 11 w 1797"/>
              <a:gd name="T69" fmla="*/ 331 h 518"/>
              <a:gd name="T70" fmla="*/ 0 w 1797"/>
              <a:gd name="T71" fmla="*/ 31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7" h="518">
                <a:moveTo>
                  <a:pt x="0" y="317"/>
                </a:moveTo>
                <a:cubicBezTo>
                  <a:pt x="37" y="320"/>
                  <a:pt x="73" y="322"/>
                  <a:pt x="110" y="325"/>
                </a:cubicBezTo>
                <a:cubicBezTo>
                  <a:pt x="199" y="335"/>
                  <a:pt x="288" y="344"/>
                  <a:pt x="377" y="354"/>
                </a:cubicBezTo>
                <a:cubicBezTo>
                  <a:pt x="447" y="362"/>
                  <a:pt x="516" y="370"/>
                  <a:pt x="586" y="377"/>
                </a:cubicBezTo>
                <a:cubicBezTo>
                  <a:pt x="653" y="384"/>
                  <a:pt x="719" y="393"/>
                  <a:pt x="787" y="394"/>
                </a:cubicBezTo>
                <a:cubicBezTo>
                  <a:pt x="795" y="394"/>
                  <a:pt x="799" y="392"/>
                  <a:pt x="801" y="384"/>
                </a:cubicBezTo>
                <a:cubicBezTo>
                  <a:pt x="806" y="361"/>
                  <a:pt x="807" y="361"/>
                  <a:pt x="783" y="357"/>
                </a:cubicBezTo>
                <a:cubicBezTo>
                  <a:pt x="718" y="346"/>
                  <a:pt x="652" y="334"/>
                  <a:pt x="586" y="322"/>
                </a:cubicBezTo>
                <a:cubicBezTo>
                  <a:pt x="582" y="322"/>
                  <a:pt x="573" y="323"/>
                  <a:pt x="575" y="315"/>
                </a:cubicBezTo>
                <a:cubicBezTo>
                  <a:pt x="576" y="308"/>
                  <a:pt x="583" y="309"/>
                  <a:pt x="589" y="310"/>
                </a:cubicBezTo>
                <a:cubicBezTo>
                  <a:pt x="657" y="320"/>
                  <a:pt x="726" y="329"/>
                  <a:pt x="794" y="339"/>
                </a:cubicBezTo>
                <a:cubicBezTo>
                  <a:pt x="808" y="341"/>
                  <a:pt x="815" y="333"/>
                  <a:pt x="822" y="326"/>
                </a:cubicBezTo>
                <a:cubicBezTo>
                  <a:pt x="837" y="312"/>
                  <a:pt x="850" y="296"/>
                  <a:pt x="869" y="288"/>
                </a:cubicBezTo>
                <a:cubicBezTo>
                  <a:pt x="879" y="283"/>
                  <a:pt x="883" y="277"/>
                  <a:pt x="883" y="265"/>
                </a:cubicBezTo>
                <a:cubicBezTo>
                  <a:pt x="884" y="185"/>
                  <a:pt x="886" y="105"/>
                  <a:pt x="888" y="25"/>
                </a:cubicBezTo>
                <a:cubicBezTo>
                  <a:pt x="888" y="17"/>
                  <a:pt x="891" y="10"/>
                  <a:pt x="893" y="0"/>
                </a:cubicBezTo>
                <a:cubicBezTo>
                  <a:pt x="901" y="9"/>
                  <a:pt x="903" y="17"/>
                  <a:pt x="903" y="26"/>
                </a:cubicBezTo>
                <a:cubicBezTo>
                  <a:pt x="905" y="106"/>
                  <a:pt x="908" y="187"/>
                  <a:pt x="910" y="267"/>
                </a:cubicBezTo>
                <a:cubicBezTo>
                  <a:pt x="910" y="277"/>
                  <a:pt x="913" y="284"/>
                  <a:pt x="922" y="287"/>
                </a:cubicBezTo>
                <a:cubicBezTo>
                  <a:pt x="943" y="295"/>
                  <a:pt x="957" y="311"/>
                  <a:pt x="971" y="327"/>
                </a:cubicBezTo>
                <a:cubicBezTo>
                  <a:pt x="981" y="338"/>
                  <a:pt x="992" y="340"/>
                  <a:pt x="1007" y="338"/>
                </a:cubicBezTo>
                <a:cubicBezTo>
                  <a:pt x="1074" y="328"/>
                  <a:pt x="1140" y="319"/>
                  <a:pt x="1207" y="310"/>
                </a:cubicBezTo>
                <a:cubicBezTo>
                  <a:pt x="1211" y="310"/>
                  <a:pt x="1214" y="314"/>
                  <a:pt x="1218" y="316"/>
                </a:cubicBezTo>
                <a:cubicBezTo>
                  <a:pt x="1215" y="318"/>
                  <a:pt x="1212" y="321"/>
                  <a:pt x="1209" y="322"/>
                </a:cubicBezTo>
                <a:cubicBezTo>
                  <a:pt x="1138" y="334"/>
                  <a:pt x="1067" y="347"/>
                  <a:pt x="996" y="359"/>
                </a:cubicBezTo>
                <a:cubicBezTo>
                  <a:pt x="993" y="360"/>
                  <a:pt x="989" y="364"/>
                  <a:pt x="989" y="367"/>
                </a:cubicBezTo>
                <a:cubicBezTo>
                  <a:pt x="989" y="374"/>
                  <a:pt x="990" y="382"/>
                  <a:pt x="991" y="389"/>
                </a:cubicBezTo>
                <a:cubicBezTo>
                  <a:pt x="992" y="391"/>
                  <a:pt x="996" y="394"/>
                  <a:pt x="999" y="394"/>
                </a:cubicBezTo>
                <a:cubicBezTo>
                  <a:pt x="1044" y="391"/>
                  <a:pt x="1088" y="389"/>
                  <a:pt x="1133" y="385"/>
                </a:cubicBezTo>
                <a:cubicBezTo>
                  <a:pt x="1211" y="377"/>
                  <a:pt x="1288" y="368"/>
                  <a:pt x="1366" y="360"/>
                </a:cubicBezTo>
                <a:cubicBezTo>
                  <a:pt x="1464" y="349"/>
                  <a:pt x="1563" y="338"/>
                  <a:pt x="1661" y="328"/>
                </a:cubicBezTo>
                <a:cubicBezTo>
                  <a:pt x="1703" y="323"/>
                  <a:pt x="1744" y="320"/>
                  <a:pt x="1786" y="316"/>
                </a:cubicBezTo>
                <a:cubicBezTo>
                  <a:pt x="1789" y="316"/>
                  <a:pt x="1793" y="317"/>
                  <a:pt x="1796" y="317"/>
                </a:cubicBezTo>
                <a:cubicBezTo>
                  <a:pt x="1797" y="325"/>
                  <a:pt x="1793" y="331"/>
                  <a:pt x="1785" y="332"/>
                </a:cubicBezTo>
                <a:cubicBezTo>
                  <a:pt x="1732" y="338"/>
                  <a:pt x="1678" y="345"/>
                  <a:pt x="1625" y="352"/>
                </a:cubicBezTo>
                <a:cubicBezTo>
                  <a:pt x="1533" y="364"/>
                  <a:pt x="1441" y="376"/>
                  <a:pt x="1349" y="387"/>
                </a:cubicBezTo>
                <a:cubicBezTo>
                  <a:pt x="1307" y="393"/>
                  <a:pt x="1264" y="397"/>
                  <a:pt x="1221" y="402"/>
                </a:cubicBezTo>
                <a:cubicBezTo>
                  <a:pt x="1219" y="402"/>
                  <a:pt x="1214" y="405"/>
                  <a:pt x="1214" y="406"/>
                </a:cubicBezTo>
                <a:cubicBezTo>
                  <a:pt x="1214" y="409"/>
                  <a:pt x="1216" y="414"/>
                  <a:pt x="1218" y="416"/>
                </a:cubicBezTo>
                <a:cubicBezTo>
                  <a:pt x="1223" y="421"/>
                  <a:pt x="1229" y="424"/>
                  <a:pt x="1235" y="427"/>
                </a:cubicBezTo>
                <a:cubicBezTo>
                  <a:pt x="1248" y="434"/>
                  <a:pt x="1250" y="445"/>
                  <a:pt x="1248" y="457"/>
                </a:cubicBezTo>
                <a:cubicBezTo>
                  <a:pt x="1246" y="476"/>
                  <a:pt x="1242" y="495"/>
                  <a:pt x="1227" y="509"/>
                </a:cubicBezTo>
                <a:cubicBezTo>
                  <a:pt x="1221" y="514"/>
                  <a:pt x="1215" y="517"/>
                  <a:pt x="1207" y="516"/>
                </a:cubicBezTo>
                <a:cubicBezTo>
                  <a:pt x="1195" y="516"/>
                  <a:pt x="1182" y="516"/>
                  <a:pt x="1170" y="516"/>
                </a:cubicBezTo>
                <a:cubicBezTo>
                  <a:pt x="1162" y="517"/>
                  <a:pt x="1155" y="514"/>
                  <a:pt x="1150" y="509"/>
                </a:cubicBezTo>
                <a:cubicBezTo>
                  <a:pt x="1127" y="486"/>
                  <a:pt x="1120" y="455"/>
                  <a:pt x="1141" y="427"/>
                </a:cubicBezTo>
                <a:cubicBezTo>
                  <a:pt x="1142" y="425"/>
                  <a:pt x="1144" y="423"/>
                  <a:pt x="1146" y="419"/>
                </a:cubicBezTo>
                <a:cubicBezTo>
                  <a:pt x="1134" y="419"/>
                  <a:pt x="1124" y="417"/>
                  <a:pt x="1114" y="419"/>
                </a:cubicBezTo>
                <a:cubicBezTo>
                  <a:pt x="1075" y="429"/>
                  <a:pt x="1036" y="440"/>
                  <a:pt x="997" y="451"/>
                </a:cubicBezTo>
                <a:cubicBezTo>
                  <a:pt x="991" y="453"/>
                  <a:pt x="986" y="456"/>
                  <a:pt x="984" y="464"/>
                </a:cubicBezTo>
                <a:cubicBezTo>
                  <a:pt x="982" y="478"/>
                  <a:pt x="970" y="487"/>
                  <a:pt x="956" y="487"/>
                </a:cubicBezTo>
                <a:cubicBezTo>
                  <a:pt x="916" y="487"/>
                  <a:pt x="877" y="487"/>
                  <a:pt x="838" y="487"/>
                </a:cubicBezTo>
                <a:cubicBezTo>
                  <a:pt x="823" y="487"/>
                  <a:pt x="813" y="480"/>
                  <a:pt x="810" y="466"/>
                </a:cubicBezTo>
                <a:cubicBezTo>
                  <a:pt x="809" y="458"/>
                  <a:pt x="805" y="454"/>
                  <a:pt x="798" y="452"/>
                </a:cubicBezTo>
                <a:cubicBezTo>
                  <a:pt x="758" y="441"/>
                  <a:pt x="719" y="429"/>
                  <a:pt x="679" y="419"/>
                </a:cubicBezTo>
                <a:cubicBezTo>
                  <a:pt x="670" y="416"/>
                  <a:pt x="660" y="418"/>
                  <a:pt x="648" y="418"/>
                </a:cubicBezTo>
                <a:cubicBezTo>
                  <a:pt x="651" y="423"/>
                  <a:pt x="652" y="426"/>
                  <a:pt x="654" y="429"/>
                </a:cubicBezTo>
                <a:cubicBezTo>
                  <a:pt x="663" y="442"/>
                  <a:pt x="666" y="455"/>
                  <a:pt x="663" y="471"/>
                </a:cubicBezTo>
                <a:cubicBezTo>
                  <a:pt x="660" y="487"/>
                  <a:pt x="653" y="500"/>
                  <a:pt x="642" y="510"/>
                </a:cubicBezTo>
                <a:cubicBezTo>
                  <a:pt x="638" y="514"/>
                  <a:pt x="631" y="516"/>
                  <a:pt x="625" y="516"/>
                </a:cubicBezTo>
                <a:cubicBezTo>
                  <a:pt x="614" y="517"/>
                  <a:pt x="602" y="515"/>
                  <a:pt x="591" y="517"/>
                </a:cubicBezTo>
                <a:cubicBezTo>
                  <a:pt x="577" y="518"/>
                  <a:pt x="568" y="511"/>
                  <a:pt x="561" y="502"/>
                </a:cubicBezTo>
                <a:cubicBezTo>
                  <a:pt x="550" y="489"/>
                  <a:pt x="543" y="474"/>
                  <a:pt x="543" y="458"/>
                </a:cubicBezTo>
                <a:cubicBezTo>
                  <a:pt x="542" y="449"/>
                  <a:pt x="543" y="438"/>
                  <a:pt x="553" y="432"/>
                </a:cubicBezTo>
                <a:cubicBezTo>
                  <a:pt x="560" y="427"/>
                  <a:pt x="568" y="422"/>
                  <a:pt x="574" y="417"/>
                </a:cubicBezTo>
                <a:cubicBezTo>
                  <a:pt x="577" y="414"/>
                  <a:pt x="578" y="410"/>
                  <a:pt x="580" y="406"/>
                </a:cubicBezTo>
                <a:cubicBezTo>
                  <a:pt x="577" y="405"/>
                  <a:pt x="574" y="402"/>
                  <a:pt x="571" y="402"/>
                </a:cubicBezTo>
                <a:cubicBezTo>
                  <a:pt x="489" y="392"/>
                  <a:pt x="407" y="384"/>
                  <a:pt x="325" y="374"/>
                </a:cubicBezTo>
                <a:cubicBezTo>
                  <a:pt x="244" y="364"/>
                  <a:pt x="162" y="351"/>
                  <a:pt x="81" y="340"/>
                </a:cubicBezTo>
                <a:cubicBezTo>
                  <a:pt x="58" y="336"/>
                  <a:pt x="34" y="334"/>
                  <a:pt x="11" y="331"/>
                </a:cubicBezTo>
                <a:cubicBezTo>
                  <a:pt x="7" y="331"/>
                  <a:pt x="3" y="328"/>
                  <a:pt x="0" y="326"/>
                </a:cubicBezTo>
                <a:cubicBezTo>
                  <a:pt x="0" y="323"/>
                  <a:pt x="0" y="320"/>
                  <a:pt x="0" y="317"/>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7" name="直接箭头连接符 6"/>
          <p:cNvCxnSpPr/>
          <p:nvPr userDrawn="1"/>
        </p:nvCxnSpPr>
        <p:spPr>
          <a:xfrm>
            <a:off x="3062868" y="3204389"/>
            <a:ext cx="6029093" cy="0"/>
          </a:xfrm>
          <a:prstGeom prst="straightConnector1">
            <a:avLst/>
          </a:prstGeom>
          <a:ln>
            <a:solidFill>
              <a:srgbClr val="E6CDAD"/>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3" name="文本占位符 11"/>
          <p:cNvSpPr>
            <a:spLocks noGrp="1"/>
          </p:cNvSpPr>
          <p:nvPr>
            <p:ph type="body" sz="quarter" idx="11" hasCustomPrompt="1"/>
          </p:nvPr>
        </p:nvSpPr>
        <p:spPr>
          <a:xfrm>
            <a:off x="3327400" y="1123404"/>
            <a:ext cx="5537200" cy="2646878"/>
          </a:xfrm>
          <a:prstGeom prst="rect">
            <a:avLst/>
          </a:prstGeom>
        </p:spPr>
        <p:txBody>
          <a:bodyPr>
            <a:spAutoFit/>
          </a:bodyPr>
          <a:lstStyle>
            <a:lvl1pPr marL="0" indent="0" algn="ctr">
              <a:buNone/>
              <a:defRPr sz="16600" b="1">
                <a:solidFill>
                  <a:schemeClr val="accent1"/>
                </a:solidFill>
              </a:defRPr>
            </a:lvl1pPr>
          </a:lstStyle>
          <a:p>
            <a:pPr lvl="0"/>
            <a:r>
              <a:rPr lang="en-US" altLang="zh-CN" dirty="0"/>
              <a:t>2016</a:t>
            </a:r>
            <a:endParaRPr lang="zh-CN" altLang="en-US" dirty="0"/>
          </a:p>
        </p:txBody>
      </p:sp>
      <p:sp>
        <p:nvSpPr>
          <p:cNvPr id="14" name="文本占位符 11"/>
          <p:cNvSpPr>
            <a:spLocks noGrp="1"/>
          </p:cNvSpPr>
          <p:nvPr>
            <p:ph type="body" sz="quarter" idx="12" hasCustomPrompt="1"/>
          </p:nvPr>
        </p:nvSpPr>
        <p:spPr>
          <a:xfrm>
            <a:off x="2628900" y="3292990"/>
            <a:ext cx="6934200" cy="1569660"/>
          </a:xfrm>
          <a:prstGeom prst="rect">
            <a:avLst/>
          </a:prstGeom>
        </p:spPr>
        <p:txBody>
          <a:bodyPr wrap="square">
            <a:spAutoFit/>
          </a:bodyPr>
          <a:lstStyle>
            <a:lvl1pPr marL="0" indent="0" algn="ctr">
              <a:buNone/>
              <a:defRPr sz="4800" b="1">
                <a:solidFill>
                  <a:schemeClr val="accent1"/>
                </a:solidFill>
              </a:defRPr>
            </a:lvl1pPr>
          </a:lstStyle>
          <a:p>
            <a:pPr lvl="0"/>
            <a:r>
              <a:rPr lang="zh-CN" altLang="en-US" dirty="0"/>
              <a:t>物流行业公司年终总结</a:t>
            </a:r>
            <a:endParaRPr lang="zh-CN" altLang="en-US" dirty="0"/>
          </a:p>
        </p:txBody>
      </p:sp>
      <p:sp>
        <p:nvSpPr>
          <p:cNvPr id="15" name="文本占位符 11"/>
          <p:cNvSpPr>
            <a:spLocks noGrp="1"/>
          </p:cNvSpPr>
          <p:nvPr>
            <p:ph type="body" sz="quarter" idx="13" hasCustomPrompt="1"/>
          </p:nvPr>
        </p:nvSpPr>
        <p:spPr>
          <a:xfrm>
            <a:off x="3353733" y="4103389"/>
            <a:ext cx="5537200" cy="369332"/>
          </a:xfrm>
          <a:prstGeom prst="rect">
            <a:avLst/>
          </a:prstGeom>
        </p:spPr>
        <p:txBody>
          <a:bodyPr>
            <a:spAutoFit/>
          </a:bodyPr>
          <a:lstStyle>
            <a:lvl1pPr marL="0" indent="0" algn="ctr">
              <a:buNone/>
              <a:defRPr sz="1800" b="0">
                <a:solidFill>
                  <a:schemeClr val="accent1"/>
                </a:solidFill>
              </a:defRPr>
            </a:lvl1pPr>
          </a:lstStyle>
          <a:p>
            <a:pPr lvl="0"/>
            <a:r>
              <a:rPr lang="en-US" altLang="zh-CN" dirty="0"/>
              <a:t>PRESENTED BY OfficePLUS</a:t>
            </a:r>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副标题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椭圆 3"/>
          <p:cNvSpPr/>
          <p:nvPr userDrawn="1"/>
        </p:nvSpPr>
        <p:spPr>
          <a:xfrm>
            <a:off x="3108960" y="4051335"/>
            <a:ext cx="5974080" cy="5974078"/>
          </a:xfrm>
          <a:prstGeom prst="ellipse">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2877953" y="5669280"/>
            <a:ext cx="941121" cy="941121"/>
          </a:xfrm>
          <a:prstGeom prst="ellipse">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flipV="1">
            <a:off x="2506883" y="5483744"/>
            <a:ext cx="371071" cy="371070"/>
          </a:xfrm>
          <a:prstGeom prst="ellipse">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flipV="1">
            <a:off x="2759795" y="4785414"/>
            <a:ext cx="698331" cy="698330"/>
          </a:xfrm>
          <a:prstGeom prst="ellipse">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userDrawn="1"/>
        </p:nvCxnSpPr>
        <p:spPr>
          <a:xfrm>
            <a:off x="4361395" y="5484518"/>
            <a:ext cx="3479180" cy="26766"/>
          </a:xfrm>
          <a:prstGeom prst="straightConnector1">
            <a:avLst/>
          </a:prstGeom>
          <a:ln>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文本占位符 11"/>
          <p:cNvSpPr>
            <a:spLocks noGrp="1"/>
          </p:cNvSpPr>
          <p:nvPr>
            <p:ph type="body" sz="quarter" idx="11" hasCustomPrompt="1"/>
          </p:nvPr>
        </p:nvSpPr>
        <p:spPr>
          <a:xfrm>
            <a:off x="4434172" y="4468099"/>
            <a:ext cx="3323657" cy="12003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Part 1</a:t>
            </a:r>
            <a:endParaRPr lang="en-US" altLang="zh-CN" dirty="0"/>
          </a:p>
        </p:txBody>
      </p:sp>
      <p:sp>
        <p:nvSpPr>
          <p:cNvPr id="12" name="文本占位符 11"/>
          <p:cNvSpPr>
            <a:spLocks noGrp="1"/>
          </p:cNvSpPr>
          <p:nvPr>
            <p:ph type="body" sz="quarter" idx="12" hasCustomPrompt="1"/>
          </p:nvPr>
        </p:nvSpPr>
        <p:spPr>
          <a:xfrm>
            <a:off x="3327399" y="5603972"/>
            <a:ext cx="5537200" cy="1107996"/>
          </a:xfrm>
          <a:prstGeom prst="rect">
            <a:avLst/>
          </a:prstGeom>
        </p:spPr>
        <p:txBody>
          <a:bodyPr>
            <a:spAutoFit/>
          </a:bodyPr>
          <a:lstStyle>
            <a:lvl1pPr marL="0" indent="0" algn="ctr">
              <a:buNone/>
              <a:defRPr sz="6600" b="1">
                <a:solidFill>
                  <a:schemeClr val="bg1"/>
                </a:solidFill>
              </a:defRPr>
            </a:lvl1pPr>
          </a:lstStyle>
          <a:p>
            <a:pPr lvl="0"/>
            <a:r>
              <a:rPr lang="zh-CN" altLang="en-US" dirty="0"/>
              <a:t>工作回顾</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5" name="平行四边形 4"/>
          <p:cNvSpPr/>
          <p:nvPr/>
        </p:nvSpPr>
        <p:spPr>
          <a:xfrm>
            <a:off x="3046545" y="333375"/>
            <a:ext cx="288311" cy="431801"/>
          </a:xfrm>
          <a:prstGeom prst="parallelogram">
            <a:avLst>
              <a:gd name="adj" fmla="val 521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251849" y="330201"/>
            <a:ext cx="288311" cy="431801"/>
          </a:xfrm>
          <a:prstGeom prst="parallelogram">
            <a:avLst>
              <a:gd name="adj" fmla="val 521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3456217" y="330201"/>
            <a:ext cx="288311" cy="431801"/>
          </a:xfrm>
          <a:prstGeom prst="parallelogram">
            <a:avLst>
              <a:gd name="adj" fmla="val 521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3660585" y="330201"/>
            <a:ext cx="288311" cy="431801"/>
          </a:xfrm>
          <a:prstGeom prst="parallelogram">
            <a:avLst>
              <a:gd name="adj" fmla="val 521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占位符 11"/>
          <p:cNvSpPr>
            <a:spLocks noGrp="1"/>
          </p:cNvSpPr>
          <p:nvPr>
            <p:ph type="body" sz="quarter" idx="10" hasCustomPrompt="1"/>
          </p:nvPr>
        </p:nvSpPr>
        <p:spPr>
          <a:xfrm>
            <a:off x="462948" y="250635"/>
            <a:ext cx="2686251" cy="600164"/>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3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sz="3600" b="1" dirty="0">
                <a:solidFill>
                  <a:schemeClr val="tx1">
                    <a:lumMod val="75000"/>
                    <a:lumOff val="25000"/>
                  </a:schemeClr>
                </a:solidFill>
              </a:rPr>
              <a:t>工作回顾</a:t>
            </a:r>
            <a:endParaRPr lang="zh-CN" altLang="en-US" sz="3600" b="1" dirty="0">
              <a:solidFill>
                <a:schemeClr val="tx1">
                  <a:lumMod val="75000"/>
                  <a:lumOff val="2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
        <p:nvSpPr>
          <p:cNvPr id="7" name="Title 6"/>
          <p:cNvSpPr>
            <a:spLocks noGrp="1"/>
          </p:cNvSpPr>
          <p:nvPr>
            <p:ph type="title"/>
          </p:nvPr>
        </p:nvSpPr>
        <p:spPr/>
        <p:txBody>
          <a:bodyPr/>
          <a:lstStyle/>
          <a:p>
            <a:r>
              <a:rPr lang="x-none"/>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7479319" y="4074174"/>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x-none"/>
              <a:t>Click to edit Master title style</a:t>
            </a:r>
            <a:endParaRPr lang="en-US" dirty="0"/>
          </a:p>
        </p:txBody>
      </p:sp>
      <p:sp>
        <p:nvSpPr>
          <p:cNvPr id="3" name="Text Placeholder 2"/>
          <p:cNvSpPr>
            <a:spLocks noGrp="1"/>
          </p:cNvSpPr>
          <p:nvPr>
            <p:ph type="body" idx="1"/>
          </p:nvPr>
        </p:nvSpPr>
        <p:spPr>
          <a:xfrm>
            <a:off x="1823153" y="1437448"/>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endParaRPr lang="x-none"/>
          </a:p>
        </p:txBody>
      </p:sp>
      <p:sp>
        <p:nvSpPr>
          <p:cNvPr id="4" name="Date Placeholder 3"/>
          <p:cNvSpPr>
            <a:spLocks noGrp="1"/>
          </p:cNvSpPr>
          <p:nvPr>
            <p:ph type="dt" sz="half" idx="10"/>
          </p:nvPr>
        </p:nvSpPr>
        <p:spPr/>
        <p:txBody>
          <a:bodyPr/>
          <a:lstStyle/>
          <a:p>
            <a:fld id="{7B8AEBBE-F8B2-42CF-9895-E86A608384E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endParaRPr lang="x-none"/>
          </a:p>
        </p:txBody>
      </p:sp>
      <p:sp>
        <p:nvSpPr>
          <p:cNvPr id="4" name="Content Placeholder 3"/>
          <p:cNvSpPr>
            <a:spLocks noGrp="1"/>
          </p:cNvSpPr>
          <p:nvPr>
            <p:ph sz="half" idx="2"/>
          </p:nvPr>
        </p:nvSpPr>
        <p:spPr>
          <a:xfrm>
            <a:off x="903109" y="3429000"/>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endParaRPr lang="x-none"/>
          </a:p>
        </p:txBody>
      </p:sp>
      <p:sp>
        <p:nvSpPr>
          <p:cNvPr id="6" name="Content Placeholder 5"/>
          <p:cNvSpPr>
            <a:spLocks noGrp="1"/>
          </p:cNvSpPr>
          <p:nvPr>
            <p:ph sz="quarter" idx="4"/>
          </p:nvPr>
        </p:nvSpPr>
        <p:spPr>
          <a:xfrm>
            <a:off x="6193367" y="3429000"/>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
        <p:nvSpPr>
          <p:cNvPr id="4" name="Text Placeholder 3"/>
          <p:cNvSpPr>
            <a:spLocks noGrp="1"/>
          </p:cNvSpPr>
          <p:nvPr>
            <p:ph type="body" sz="half" idx="2"/>
          </p:nvPr>
        </p:nvSpPr>
        <p:spPr>
          <a:xfrm>
            <a:off x="1219200" y="3581400"/>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endParaRPr lang="x-none"/>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x-none"/>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6498873" y="338667"/>
            <a:ext cx="5083527" cy="2429934"/>
          </a:xfrm>
        </p:spPr>
        <p:txBody>
          <a:bodyPr anchor="b">
            <a:normAutofit/>
          </a:bodyPr>
          <a:lstStyle>
            <a:lvl1pPr algn="l">
              <a:defRPr sz="2800" b="0">
                <a:solidFill>
                  <a:srgbClr val="FFFFFF"/>
                </a:solidFill>
              </a:defRPr>
            </a:lvl1pPr>
          </a:lstStyle>
          <a:p>
            <a:r>
              <a:rPr lang="x-none"/>
              <a:t>Click to edit Master title style</a:t>
            </a:r>
            <a:endParaRPr lang="en-US" dirty="0"/>
          </a:p>
        </p:txBody>
      </p:sp>
      <p:sp>
        <p:nvSpPr>
          <p:cNvPr id="4" name="Text Placeholder 3"/>
          <p:cNvSpPr>
            <a:spLocks noGrp="1"/>
          </p:cNvSpPr>
          <p:nvPr>
            <p:ph type="body" sz="half" idx="2"/>
          </p:nvPr>
        </p:nvSpPr>
        <p:spPr>
          <a:xfrm>
            <a:off x="6491111"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endParaRPr lang="x-none"/>
          </a:p>
        </p:txBody>
      </p:sp>
      <p:sp>
        <p:nvSpPr>
          <p:cNvPr id="5" name="Date Placeholder 4"/>
          <p:cNvSpPr>
            <a:spLocks noGrp="1"/>
          </p:cNvSpPr>
          <p:nvPr>
            <p:ph type="dt" sz="half" idx="10"/>
          </p:nvPr>
        </p:nvSpPr>
        <p:spPr/>
        <p:txBody>
          <a:bodyPr/>
          <a:lstStyle/>
          <a:p>
            <a:fld id="{88856D55-EFBE-4F9B-8A5F-09D42CA22A9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
        <p:nvSpPr>
          <p:cNvPr id="3" name="Picture Placeholder 2"/>
          <p:cNvSpPr>
            <a:spLocks noGrp="1"/>
          </p:cNvSpPr>
          <p:nvPr>
            <p:ph type="pic" idx="1" hasCustomPrompt="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x-none"/>
              <a:t>Click to edit Master title style</a:t>
            </a:r>
            <a:endParaRPr lang="en-US" dirty="0"/>
          </a:p>
        </p:txBody>
      </p:sp>
      <p:sp>
        <p:nvSpPr>
          <p:cNvPr id="4" name="Date Placeholder 3"/>
          <p:cNvSpPr>
            <a:spLocks noGrp="1"/>
          </p:cNvSpPr>
          <p:nvPr>
            <p:ph type="dt" sz="half" idx="2"/>
          </p:nvPr>
        </p:nvSpPr>
        <p:spPr>
          <a:xfrm>
            <a:off x="6884896" y="6250164"/>
            <a:ext cx="504892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fld>
            <a:endParaRPr lang="en-US"/>
          </a:p>
        </p:txBody>
      </p:sp>
      <p:sp>
        <p:nvSpPr>
          <p:cNvPr id="5" name="Footer Placeholder 4"/>
          <p:cNvSpPr>
            <a:spLocks noGrp="1"/>
          </p:cNvSpPr>
          <p:nvPr>
            <p:ph type="ftr" sz="quarter" idx="3"/>
          </p:nvPr>
        </p:nvSpPr>
        <p:spPr>
          <a:xfrm>
            <a:off x="258184" y="6250164"/>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5321451" y="6250163"/>
            <a:ext cx="1549101"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fld>
            <a:endParaRPr lang="en-US"/>
          </a:p>
        </p:txBody>
      </p:sp>
      <p:sp>
        <p:nvSpPr>
          <p:cNvPr id="3" name="Text Placeholder 2"/>
          <p:cNvSpPr>
            <a:spLocks noGrp="1"/>
          </p:cNvSpPr>
          <p:nvPr>
            <p:ph type="body" idx="1"/>
          </p:nvPr>
        </p:nvSpPr>
        <p:spPr>
          <a:xfrm>
            <a:off x="1162756" y="2675467"/>
            <a:ext cx="9877777" cy="3450696"/>
          </a:xfrm>
          <a:prstGeom prst="rect">
            <a:avLst/>
          </a:prstGeom>
        </p:spPr>
        <p:txBody>
          <a:bodyPr vert="horz" lIns="91440" tIns="45720" rIns="91440" bIns="45720" rtlCol="0">
            <a:normAutofit/>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4019550" y="944247"/>
            <a:ext cx="4152900" cy="2399665"/>
          </a:xfrm>
        </p:spPr>
        <p:txBody>
          <a:bodyPr/>
          <a:lstStyle/>
          <a:p>
            <a:r>
              <a:rPr lang="en-US" altLang="zh-CN" sz="15000"/>
              <a:t>2020</a:t>
            </a:r>
            <a:endParaRPr lang="zh-CN" altLang="en-US" sz="15000" dirty="0"/>
          </a:p>
        </p:txBody>
      </p:sp>
      <p:sp>
        <p:nvSpPr>
          <p:cNvPr id="3" name="文本占位符 2"/>
          <p:cNvSpPr>
            <a:spLocks noGrp="1"/>
          </p:cNvSpPr>
          <p:nvPr>
            <p:ph type="body" sz="quarter" idx="12"/>
          </p:nvPr>
        </p:nvSpPr>
        <p:spPr>
          <a:xfrm>
            <a:off x="2859069" y="3197740"/>
            <a:ext cx="6952125" cy="1666875"/>
          </a:xfrm>
        </p:spPr>
        <p:txBody>
          <a:bodyPr/>
          <a:lstStyle/>
          <a:p>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School of College English, Dezhou University, Ph.D. Recruitment</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zh-CN" alt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8220" y="294730"/>
            <a:ext cx="5389119" cy="13956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newsflash/>
      </p:transition>
    </mc:Choice>
    <mc:Fallback>
      <p:transition spd="med">
        <p:newsfla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WechatIMG18.jpeg"/>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p:txBody>
      </p:sp>
      <p:pic>
        <p:nvPicPr>
          <p:cNvPr id="4" name="Picture 2" descr="C:\Users\Administrator\Desktop\362ADBACF65EECEE6DFBE55F590_563ABAA3_24A29.jpg"/>
          <p:cNvPicPr>
            <a:picLocks noChangeAspect="1" noChangeArrowheads="1"/>
          </p:cNvPicPr>
          <p:nvPr/>
        </p:nvPicPr>
        <p:blipFill>
          <a:blip r:embed="rId1" cstate="print"/>
          <a:srcRect/>
          <a:stretch>
            <a:fillRect/>
          </a:stretch>
        </p:blipFill>
        <p:spPr bwMode="auto">
          <a:xfrm>
            <a:off x="0" y="0"/>
            <a:ext cx="12192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rgbClr val="000000"/>
                </a:solidFill>
                <a:effectLst>
                  <a:reflection blurRad="12700" stA="50000" endPos="50000" dist="5000" dir="5400000" sy="-100000" rotWithShape="0"/>
                </a:effectLst>
              </a:rPr>
              <a:t>Dezhou University College English Salon</a:t>
            </a:r>
            <a:endParaRPr lang="en-US" b="1" cap="all" dirty="0">
              <a:ln w="0"/>
              <a:solidFill>
                <a:srgbClr val="000000"/>
              </a:solidFill>
              <a:effectLst>
                <a:reflection blurRad="12700" stA="50000" endPos="50000" dist="5000" dir="5400000" sy="-100000" rotWithShape="0"/>
              </a:effectLst>
            </a:endParaRPr>
          </a:p>
        </p:txBody>
      </p:sp>
      <p:pic>
        <p:nvPicPr>
          <p:cNvPr id="4" name="Picture 3" descr="C:\Users\Administrator\Desktop\F44AFBF8444190AB66D439A679A_1ADA73A3_15ABFC.jpeg"/>
          <p:cNvPicPr>
            <a:picLocks noChangeAspect="1" noChangeArrowheads="1"/>
          </p:cNvPicPr>
          <p:nvPr/>
        </p:nvPicPr>
        <p:blipFill>
          <a:blip r:embed="rId1" cstate="print"/>
          <a:srcRect/>
          <a:stretch>
            <a:fillRect/>
          </a:stretch>
        </p:blipFill>
        <p:spPr bwMode="auto">
          <a:xfrm>
            <a:off x="-635" y="1795145"/>
            <a:ext cx="6045200" cy="5062855"/>
          </a:xfrm>
          <a:prstGeom prst="rect">
            <a:avLst/>
          </a:prstGeom>
          <a:noFill/>
        </p:spPr>
      </p:pic>
      <p:pic>
        <p:nvPicPr>
          <p:cNvPr id="5" name="Picture 2" descr="C:\Users\Administrator\Desktop\微信图片_20190104090859.png"/>
          <p:cNvPicPr>
            <a:picLocks noChangeAspect="1" noChangeArrowheads="1"/>
          </p:cNvPicPr>
          <p:nvPr/>
        </p:nvPicPr>
        <p:blipFill>
          <a:blip r:embed="rId2" cstate="print"/>
          <a:srcRect/>
          <a:stretch>
            <a:fillRect/>
          </a:stretch>
        </p:blipFill>
        <p:spPr bwMode="auto">
          <a:xfrm>
            <a:off x="6044565" y="1794510"/>
            <a:ext cx="6146800" cy="50634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Grp="1" noChangeAspect="1"/>
          </p:cNvPicPr>
          <p:nvPr>
            <p:ph idx="1"/>
          </p:nvPr>
        </p:nvPicPr>
        <p:blipFill>
          <a:blip r:embed="rId1" cstate="print"/>
          <a:srcRect t="19191" b="19191"/>
          <a:stretch>
            <a:fillRect/>
          </a:stretch>
        </p:blipFill>
        <p:spPr>
          <a:xfrm>
            <a:off x="0" y="1855746"/>
            <a:ext cx="6175375" cy="5022574"/>
          </a:xfrm>
          <a:prstGeom prst="rect">
            <a:avLst/>
          </a:prstGeom>
        </p:spPr>
      </p:pic>
      <p:pic>
        <p:nvPicPr>
          <p:cNvPr id="5" name="Picture 2" descr="C:\Users\Administrator\Desktop\0810B9FF6B03D878FFAD91A773E_C381BE92_198B2.jpg"/>
          <p:cNvPicPr>
            <a:picLocks noChangeAspect="1" noChangeArrowheads="1"/>
          </p:cNvPicPr>
          <p:nvPr/>
        </p:nvPicPr>
        <p:blipFill>
          <a:blip r:embed="rId2" cstate="print"/>
          <a:srcRect/>
          <a:stretch>
            <a:fillRect/>
          </a:stretch>
        </p:blipFill>
        <p:spPr bwMode="auto">
          <a:xfrm>
            <a:off x="6175375" y="0"/>
            <a:ext cx="6016625" cy="54536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4849629" y="4468099"/>
            <a:ext cx="2492743" cy="1198880"/>
          </a:xfrm>
        </p:spPr>
        <p:txBody>
          <a:bodyPr/>
          <a:lstStyle/>
          <a:p>
            <a:pPr lvl="0">
              <a:lnSpc>
                <a:spcPct val="100000"/>
              </a:lnSpc>
              <a:spcBef>
                <a:spcPts val="0"/>
              </a:spcBef>
              <a:defRPr/>
            </a:pPr>
            <a:r>
              <a:rPr lang="en-US" altLang="zh-CN" kern="0" dirty="0"/>
              <a:t>Part 3</a:t>
            </a:r>
            <a:endParaRPr lang="zh-CN" altLang="en-US" kern="0" dirty="0"/>
          </a:p>
        </p:txBody>
      </p:sp>
      <p:sp>
        <p:nvSpPr>
          <p:cNvPr id="7" name="文本占位符 6"/>
          <p:cNvSpPr>
            <a:spLocks noGrp="1"/>
          </p:cNvSpPr>
          <p:nvPr>
            <p:ph type="body" sz="quarter" idx="12"/>
          </p:nvPr>
        </p:nvSpPr>
        <p:spPr>
          <a:xfrm>
            <a:off x="3020291" y="5603971"/>
            <a:ext cx="5748251" cy="706755"/>
          </a:xfrm>
        </p:spPr>
        <p:txBody>
          <a:bodyPr/>
          <a:lstStyle/>
          <a:p>
            <a:pPr latinLnBrk="1"/>
            <a:r>
              <a:rPr lang="en-US" altLang="zh-CN" sz="4000" dirty="0"/>
              <a:t>View of the Campus</a:t>
            </a:r>
            <a:endParaRPr lang="en-US" altLang="zh-CN" sz="4000" dirty="0"/>
          </a:p>
        </p:txBody>
      </p:sp>
      <p:pic>
        <p:nvPicPr>
          <p:cNvPr id="4" name="图片 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524000" y="7770"/>
            <a:ext cx="9144000" cy="3810000"/>
          </a:xfrm>
          <a:prstGeom prst="rect">
            <a:avLst/>
          </a:prstGeom>
        </p:spPr>
      </p:pic>
      <p:grpSp>
        <p:nvGrpSpPr>
          <p:cNvPr id="3" name="组合 2"/>
          <p:cNvGrpSpPr/>
          <p:nvPr/>
        </p:nvGrpSpPr>
        <p:grpSpPr>
          <a:xfrm>
            <a:off x="1524000" y="3817770"/>
            <a:ext cx="9144000" cy="3040230"/>
            <a:chOff x="0" y="3817770"/>
            <a:chExt cx="12192000" cy="3040230"/>
          </a:xfrm>
        </p:grpSpPr>
        <p:sp>
          <p:nvSpPr>
            <p:cNvPr id="2" name="矩形 1"/>
            <p:cNvSpPr/>
            <p:nvPr/>
          </p:nvSpPr>
          <p:spPr>
            <a:xfrm>
              <a:off x="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4300"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086848"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96340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1">
            <a:extLst>
              <a:ext uri="{28A0092B-C50C-407E-A947-70E740481C1C}">
                <a14:useLocalDpi xmlns:a14="http://schemas.microsoft.com/office/drawing/2010/main" val="0"/>
              </a:ext>
            </a:extLst>
          </a:blip>
          <a:srcRect t="32495" b="32495"/>
          <a:stretch>
            <a:fillRect/>
          </a:stretch>
        </p:blipFill>
        <p:spPr bwMode="auto">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1">
            <a:extLst>
              <a:ext uri="{28A0092B-C50C-407E-A947-70E740481C1C}">
                <a14:useLocalDpi xmlns:a14="http://schemas.microsoft.com/office/drawing/2010/main" val="0"/>
              </a:ext>
            </a:extLst>
          </a:blip>
          <a:srcRect t="19010" b="19010"/>
          <a:stretch>
            <a:fillRect/>
          </a:stretch>
        </p:blipFill>
        <p:spPr bwMode="auto">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1">
            <a:extLst>
              <a:ext uri="{28A0092B-C50C-407E-A947-70E740481C1C}">
                <a14:useLocalDpi xmlns:a14="http://schemas.microsoft.com/office/drawing/2010/main" val="0"/>
              </a:ext>
            </a:extLst>
          </a:blip>
          <a:srcRect t="18971" b="18971"/>
          <a:stretch>
            <a:fillRect/>
          </a:stretch>
        </p:blipFill>
        <p:spPr bwMode="auto">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rcRect t="29921" b="29921"/>
          <a:stretch>
            <a:fillRect/>
          </a:stretch>
        </p:blipFill>
        <p:spPr>
          <a:xfrm>
            <a:off x="0" y="0"/>
            <a:ext cx="12192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1">
            <a:extLst>
              <a:ext uri="{28A0092B-C50C-407E-A947-70E740481C1C}">
                <a14:useLocalDpi xmlns:a14="http://schemas.microsoft.com/office/drawing/2010/main" val="0"/>
              </a:ext>
            </a:extLst>
          </a:blip>
          <a:srcRect l="-104" r="-104"/>
          <a:stretch>
            <a:fillRect/>
          </a:stretch>
        </p:blipFill>
        <p:spPr bwMode="auto">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4849629" y="4468099"/>
            <a:ext cx="2736504" cy="1198880"/>
          </a:xfrm>
        </p:spPr>
        <p:txBody>
          <a:bodyPr/>
          <a:lstStyle/>
          <a:p>
            <a:pPr lvl="0">
              <a:lnSpc>
                <a:spcPct val="100000"/>
              </a:lnSpc>
              <a:spcBef>
                <a:spcPts val="0"/>
              </a:spcBef>
              <a:defRPr/>
            </a:pPr>
            <a:r>
              <a:rPr lang="en-US" altLang="zh-CN" kern="0" dirty="0"/>
              <a:t>Part 4 </a:t>
            </a:r>
            <a:endParaRPr lang="zh-CN" altLang="en-US" kern="0" dirty="0"/>
          </a:p>
        </p:txBody>
      </p:sp>
      <p:sp>
        <p:nvSpPr>
          <p:cNvPr id="7" name="文本占位符 6"/>
          <p:cNvSpPr>
            <a:spLocks noGrp="1"/>
          </p:cNvSpPr>
          <p:nvPr>
            <p:ph type="body" sz="quarter" idx="12"/>
          </p:nvPr>
        </p:nvSpPr>
        <p:spPr>
          <a:xfrm>
            <a:off x="3020291" y="5603971"/>
            <a:ext cx="5748251" cy="706755"/>
          </a:xfrm>
        </p:spPr>
        <p:txBody>
          <a:bodyPr/>
          <a:lstStyle/>
          <a:p>
            <a:pPr latinLnBrk="1"/>
            <a:r>
              <a:rPr lang="en-US" altLang="zh-CN" sz="4000" dirty="0"/>
              <a:t>Why Recruit?</a:t>
            </a:r>
            <a:endParaRPr lang="en-US" altLang="zh-CN" sz="4000" dirty="0"/>
          </a:p>
        </p:txBody>
      </p:sp>
      <p:pic>
        <p:nvPicPr>
          <p:cNvPr id="4" name="图片 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524000" y="7770"/>
            <a:ext cx="9144000" cy="3810000"/>
          </a:xfrm>
          <a:prstGeom prst="rect">
            <a:avLst/>
          </a:prstGeom>
        </p:spPr>
      </p:pic>
      <p:grpSp>
        <p:nvGrpSpPr>
          <p:cNvPr id="3" name="组合 2"/>
          <p:cNvGrpSpPr/>
          <p:nvPr/>
        </p:nvGrpSpPr>
        <p:grpSpPr>
          <a:xfrm>
            <a:off x="1524000" y="3817770"/>
            <a:ext cx="9144000" cy="3040230"/>
            <a:chOff x="0" y="3817770"/>
            <a:chExt cx="12192000" cy="3040230"/>
          </a:xfrm>
        </p:grpSpPr>
        <p:sp>
          <p:nvSpPr>
            <p:cNvPr id="2" name="矩形 1"/>
            <p:cNvSpPr/>
            <p:nvPr/>
          </p:nvSpPr>
          <p:spPr>
            <a:xfrm>
              <a:off x="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4300"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086848"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96340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520" y="2688507"/>
            <a:ext cx="11754678" cy="2837649"/>
          </a:xfrm>
        </p:spPr>
        <p:txBody>
          <a:bodyPr>
            <a:normAutofit/>
          </a:bodyPr>
          <a:lstStyle/>
          <a:p>
            <a:pPr algn="just">
              <a:lnSpc>
                <a:spcPts val="3800"/>
              </a:lnSpc>
            </a:pPr>
            <a:r>
              <a:rPr lang="en-US" sz="2800" b="1" dirty="0">
                <a:solidFill>
                  <a:srgbClr val="000000"/>
                </a:solidFill>
              </a:rPr>
              <a:t>School of College English continues to contribute to the development of  Dezhou University to make it academically stronger to become a comprehensive first class university; therefore it is necessary to attract diverse talents that can contribute to the university's growth and development.</a:t>
            </a:r>
            <a:endParaRPr lang="en-US" sz="2800" b="1" dirty="0">
              <a:solidFill>
                <a:srgbClr val="000000"/>
              </a:solidFill>
            </a:endParaRPr>
          </a:p>
        </p:txBody>
      </p:sp>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rgbClr val="000000"/>
                </a:solidFill>
                <a:effectLst>
                  <a:reflection blurRad="12700" stA="50000" endPos="50000" dist="5000" dir="5400000" sy="-100000" rotWithShape="0"/>
                </a:effectLst>
              </a:rPr>
              <a:t>Why Recruit?</a:t>
            </a:r>
            <a:endParaRPr lang="en-US" b="1" cap="all" dirty="0">
              <a:ln w="0"/>
              <a:solidFill>
                <a:srgbClr val="000000"/>
              </a:solidFill>
              <a:effectLst>
                <a:reflection blurRad="12700" stA="50000" endPos="50000" dist="5000" dir="5400000" sy="-100000" rotWithShape="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4849629" y="4468099"/>
            <a:ext cx="2492743" cy="1198880"/>
          </a:xfrm>
        </p:spPr>
        <p:txBody>
          <a:bodyPr/>
          <a:lstStyle/>
          <a:p>
            <a:pPr lvl="0">
              <a:lnSpc>
                <a:spcPct val="100000"/>
              </a:lnSpc>
              <a:spcBef>
                <a:spcPts val="0"/>
              </a:spcBef>
              <a:defRPr/>
            </a:pPr>
            <a:r>
              <a:rPr lang="en-US" altLang="zh-CN" kern="0" dirty="0"/>
              <a:t>Part 5</a:t>
            </a:r>
            <a:endParaRPr lang="zh-CN" altLang="en-US" kern="0" dirty="0"/>
          </a:p>
        </p:txBody>
      </p:sp>
      <p:sp>
        <p:nvSpPr>
          <p:cNvPr id="7" name="文本占位符 6"/>
          <p:cNvSpPr>
            <a:spLocks noGrp="1"/>
          </p:cNvSpPr>
          <p:nvPr>
            <p:ph type="body" sz="quarter" idx="12"/>
          </p:nvPr>
        </p:nvSpPr>
        <p:spPr>
          <a:xfrm>
            <a:off x="2556933" y="5603971"/>
            <a:ext cx="7281334" cy="706755"/>
          </a:xfrm>
        </p:spPr>
        <p:txBody>
          <a:bodyPr/>
          <a:lstStyle/>
          <a:p>
            <a:pPr latinLnBrk="1"/>
            <a:r>
              <a:rPr lang="en-US" altLang="zh-CN" sz="4000" dirty="0"/>
              <a:t>Recruitment </a:t>
            </a:r>
            <a:endParaRPr lang="en-US" altLang="zh-CN" sz="4000" dirty="0"/>
          </a:p>
        </p:txBody>
      </p:sp>
      <p:pic>
        <p:nvPicPr>
          <p:cNvPr id="4" name="图片 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524000" y="24482"/>
            <a:ext cx="9144000" cy="3810000"/>
          </a:xfrm>
          <a:prstGeom prst="rect">
            <a:avLst/>
          </a:prstGeom>
        </p:spPr>
      </p:pic>
      <p:grpSp>
        <p:nvGrpSpPr>
          <p:cNvPr id="3" name="组合 2"/>
          <p:cNvGrpSpPr/>
          <p:nvPr/>
        </p:nvGrpSpPr>
        <p:grpSpPr>
          <a:xfrm>
            <a:off x="1524000" y="3817770"/>
            <a:ext cx="9144000" cy="3040230"/>
            <a:chOff x="0" y="3817770"/>
            <a:chExt cx="12192000" cy="3040230"/>
          </a:xfrm>
        </p:grpSpPr>
        <p:sp>
          <p:nvSpPr>
            <p:cNvPr id="2" name="矩形 1"/>
            <p:cNvSpPr/>
            <p:nvPr/>
          </p:nvSpPr>
          <p:spPr>
            <a:xfrm>
              <a:off x="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4300"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086848"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96340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977" y="58992"/>
            <a:ext cx="11739716" cy="5598136"/>
          </a:xfrm>
          <a:prstGeom prst="rect">
            <a:avLst/>
          </a:prstGeom>
        </p:spPr>
        <p:txBody>
          <a:bodyPr wrap="square">
            <a:spAutoFit/>
          </a:bodyPr>
          <a:lstStyle/>
          <a:p>
            <a:endParaRPr lang="en-US" b="1" dirty="0"/>
          </a:p>
          <a:p>
            <a:endParaRPr lang="en-US" b="1" dirty="0"/>
          </a:p>
          <a:p>
            <a:r>
              <a:rPr lang="en-US" b="1" dirty="0"/>
              <a:t>         </a:t>
            </a:r>
            <a:r>
              <a:rPr lang="en-US" sz="3600" b="1" dirty="0"/>
              <a:t>Recruitment of  Ph.D. Applicants for School of College  </a:t>
            </a:r>
            <a:endParaRPr lang="en-US" sz="3600" b="1" dirty="0"/>
          </a:p>
          <a:p>
            <a:r>
              <a:rPr lang="en-US" sz="3600" b="1" dirty="0"/>
              <a:t>    English, Dezhou University</a:t>
            </a:r>
            <a:endParaRPr lang="en-US" sz="3600" dirty="0"/>
          </a:p>
          <a:p>
            <a:endParaRPr lang="en-US" sz="3600" dirty="0"/>
          </a:p>
          <a:p>
            <a:endParaRPr lang="en-US" sz="3600" dirty="0"/>
          </a:p>
          <a:p>
            <a:pPr marL="342900" indent="-342900" algn="just">
              <a:lnSpc>
                <a:spcPts val="3600"/>
              </a:lnSpc>
              <a:buFont typeface="Arial" panose="020B0604020202020204"/>
              <a:buChar char="•"/>
            </a:pPr>
            <a:r>
              <a:rPr lang="en-US" sz="2400" b="1" dirty="0"/>
              <a:t>Recruitment of 5 Ph.D. applicants for School of College English, Dezhou University.</a:t>
            </a:r>
            <a:endParaRPr lang="en-US" sz="2400" b="1" dirty="0"/>
          </a:p>
          <a:p>
            <a:pPr marL="342900" indent="-342900" algn="just">
              <a:lnSpc>
                <a:spcPts val="3600"/>
              </a:lnSpc>
              <a:buFont typeface="Arial" panose="020B0604020202020204"/>
              <a:buChar char="•"/>
            </a:pPr>
            <a:r>
              <a:rPr lang="en-US" sz="2400" b="1" dirty="0"/>
              <a:t>School of College English is inviting eligible Ph.D. applicants who are willing to teach College English to apply for teaching posts at Dezhou University for 2020. </a:t>
            </a:r>
            <a:endParaRPr lang="en-US" sz="2400" b="1" dirty="0"/>
          </a:p>
          <a:p>
            <a:pPr marL="342900" indent="-342900" algn="just">
              <a:lnSpc>
                <a:spcPts val="3600"/>
              </a:lnSpc>
              <a:buFont typeface="Arial" panose="020B0604020202020204"/>
              <a:buChar char="•"/>
            </a:pPr>
            <a:r>
              <a:rPr lang="en-US" sz="2400" b="1" dirty="0"/>
              <a:t>Ph.D. applicants majoring English Language and Literature or Foreign Linguistics and Applied Linguistics as well as Ph.D. applicants with similar field of study who have native-like English proficiency are all welcomed to apply.</a:t>
            </a:r>
            <a:endParaRPr lang="en-US"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6189" y="1692910"/>
            <a:ext cx="11326763" cy="4934585"/>
          </a:xfrm>
        </p:spPr>
        <p:txBody>
          <a:bodyPr>
            <a:normAutofit fontScale="32500" lnSpcReduction="20000"/>
          </a:bodyPr>
          <a:lstStyle/>
          <a:p>
            <a:pPr marL="342900" indent="-342900" algn="just">
              <a:buFont typeface="Arial" panose="020B0604020202020204"/>
              <a:buChar char="•"/>
            </a:pPr>
            <a:endParaRPr lang="en-US" sz="7000" b="1" dirty="0"/>
          </a:p>
          <a:p>
            <a:pPr marL="342900" indent="-342900" algn="just">
              <a:buFont typeface="Arial" panose="020B0604020202020204"/>
              <a:buChar char="•"/>
            </a:pPr>
            <a:r>
              <a:rPr lang="en-US" sz="11200" b="1" dirty="0">
                <a:solidFill>
                  <a:schemeClr val="tx1"/>
                </a:solidFill>
              </a:rPr>
              <a:t>Remuneration:</a:t>
            </a:r>
            <a:endParaRPr lang="en-US" sz="6400" dirty="0">
              <a:solidFill>
                <a:schemeClr val="tx1"/>
              </a:solidFill>
            </a:endParaRPr>
          </a:p>
          <a:p>
            <a:pPr marL="0" indent="0" algn="just">
              <a:lnSpc>
                <a:spcPct val="120000"/>
              </a:lnSpc>
              <a:buNone/>
            </a:pPr>
            <a:r>
              <a:rPr lang="en-US" sz="9600" dirty="0">
                <a:solidFill>
                  <a:schemeClr val="tx1"/>
                </a:solidFill>
              </a:rPr>
              <a:t>1. Settlement allowance of altogether </a:t>
            </a:r>
            <a:r>
              <a:rPr lang="en-US" altLang="zh-CN" sz="9600" dirty="0">
                <a:solidFill>
                  <a:schemeClr val="tx1"/>
                </a:solidFill>
              </a:rPr>
              <a:t>200,0</a:t>
            </a:r>
            <a:r>
              <a:rPr lang="en-US" sz="9600" dirty="0">
                <a:solidFill>
                  <a:schemeClr val="tx1"/>
                </a:solidFill>
              </a:rPr>
              <a:t>00-</a:t>
            </a:r>
            <a:r>
              <a:rPr lang="en-US" altLang="zh-CN" sz="9600" dirty="0">
                <a:solidFill>
                  <a:schemeClr val="tx1"/>
                </a:solidFill>
              </a:rPr>
              <a:t>600,000</a:t>
            </a:r>
            <a:r>
              <a:rPr lang="en-US" sz="9600" dirty="0">
                <a:solidFill>
                  <a:schemeClr val="tx1"/>
                </a:solidFill>
              </a:rPr>
              <a:t> RMB </a:t>
            </a:r>
            <a:endParaRPr lang="en-US" sz="9600" dirty="0">
              <a:solidFill>
                <a:schemeClr val="tx1"/>
              </a:solidFill>
            </a:endParaRPr>
          </a:p>
          <a:p>
            <a:pPr marL="0" indent="0" algn="just">
              <a:lnSpc>
                <a:spcPct val="120000"/>
              </a:lnSpc>
              <a:buNone/>
            </a:pPr>
            <a:r>
              <a:rPr lang="en-US" sz="9600" dirty="0">
                <a:solidFill>
                  <a:schemeClr val="tx1"/>
                </a:solidFill>
              </a:rPr>
              <a:t>2. Research-initiation fund of 30,000-100,000 RMB</a:t>
            </a:r>
            <a:endParaRPr lang="en-US" sz="9600" dirty="0">
              <a:solidFill>
                <a:schemeClr val="tx1"/>
              </a:solidFill>
            </a:endParaRPr>
          </a:p>
          <a:p>
            <a:pPr marL="0" indent="0" algn="just">
              <a:lnSpc>
                <a:spcPct val="120000"/>
              </a:lnSpc>
              <a:buNone/>
            </a:pPr>
            <a:r>
              <a:rPr lang="en-US" sz="9600" dirty="0">
                <a:solidFill>
                  <a:schemeClr val="tx1"/>
                </a:solidFill>
              </a:rPr>
              <a:t>3. Housing: free (provisionary) apartment for 2 years with basic furniture. An addition of 1,000 RMB per month will be provided as an allowance for the upcoming two years in case the free housing offer is not needed.</a:t>
            </a:r>
            <a:endParaRPr lang="en-US" dirty="0"/>
          </a:p>
        </p:txBody>
      </p:sp>
      <p:sp>
        <p:nvSpPr>
          <p:cNvPr id="4" name="Rectangle 3"/>
          <p:cNvSpPr/>
          <p:nvPr/>
        </p:nvSpPr>
        <p:spPr>
          <a:xfrm>
            <a:off x="1524000" y="1"/>
            <a:ext cx="9144000" cy="1076325"/>
          </a:xfrm>
          <a:prstGeom prst="rect">
            <a:avLst/>
          </a:prstGeom>
        </p:spPr>
        <p:txBody>
          <a:bodyPr wrap="square">
            <a:spAutoFit/>
          </a:bodyPr>
          <a:lstStyle/>
          <a:p>
            <a:endParaRPr lang="en-US" sz="3200" b="1" dirty="0"/>
          </a:p>
          <a:p>
            <a:r>
              <a:rPr lang="en-US" sz="3200" b="1" dirty="0"/>
              <a:t>     </a:t>
            </a:r>
            <a:endParaRPr lang="en-US" sz="3600" dirty="0"/>
          </a:p>
        </p:txBody>
      </p:sp>
      <p:sp>
        <p:nvSpPr>
          <p:cNvPr id="6" name="椭圆 7"/>
          <p:cNvSpPr/>
          <p:nvPr/>
        </p:nvSpPr>
        <p:spPr>
          <a:xfrm>
            <a:off x="3234268" y="230833"/>
            <a:ext cx="5655732" cy="1692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rPr>
              <a:t>YOUR GAIN</a:t>
            </a:r>
            <a:endPar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972" y="2862068"/>
            <a:ext cx="11063749" cy="2624332"/>
          </a:xfrm>
        </p:spPr>
        <p:txBody>
          <a:bodyPr>
            <a:normAutofit/>
          </a:bodyPr>
          <a:lstStyle/>
          <a:p>
            <a:pPr>
              <a:lnSpc>
                <a:spcPts val="3800"/>
              </a:lnSpc>
            </a:pPr>
            <a:r>
              <a:rPr lang="en-US" sz="1200" dirty="0">
                <a:solidFill>
                  <a:schemeClr val="tx1"/>
                </a:solidFill>
              </a:rPr>
              <a:t> </a:t>
            </a:r>
            <a:r>
              <a:rPr lang="en-US" b="1" dirty="0">
                <a:solidFill>
                  <a:schemeClr val="tx1"/>
                </a:solidFill>
              </a:rPr>
              <a:t>Working Conditions</a:t>
            </a:r>
            <a:r>
              <a:rPr lang="en-US" dirty="0">
                <a:solidFill>
                  <a:schemeClr val="tx1"/>
                </a:solidFill>
              </a:rPr>
              <a:t>: Applicant is required to work no more than 16-20 teaching periods per week (each period lasts 45 minutes) in addition to other regulations that will be stipulated accordingly.</a:t>
            </a:r>
            <a:endParaRPr lang="en-US" dirty="0">
              <a:solidFill>
                <a:schemeClr val="tx1"/>
              </a:solidFill>
            </a:endParaRPr>
          </a:p>
        </p:txBody>
      </p:sp>
      <p:sp>
        <p:nvSpPr>
          <p:cNvPr id="5" name="椭圆 7"/>
          <p:cNvSpPr/>
          <p:nvPr/>
        </p:nvSpPr>
        <p:spPr>
          <a:xfrm>
            <a:off x="3234268" y="230833"/>
            <a:ext cx="5655732" cy="1692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rPr>
              <a:t>YOUR GAIN</a:t>
            </a:r>
            <a:endPar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220" y="2152650"/>
            <a:ext cx="11063605" cy="4360545"/>
          </a:xfrm>
        </p:spPr>
        <p:txBody>
          <a:bodyPr>
            <a:normAutofit fontScale="90000"/>
          </a:bodyPr>
          <a:lstStyle/>
          <a:p>
            <a:pPr algn="just">
              <a:lnSpc>
                <a:spcPts val="3800"/>
              </a:lnSpc>
            </a:pPr>
            <a:r>
              <a:rPr lang="en-US" dirty="0">
                <a:solidFill>
                  <a:schemeClr val="tx1"/>
                </a:solidFill>
              </a:rPr>
              <a:t>The Shandong ASEAN Research Center of Dezhou University was established in September 2019. It is the first batch of key cooperation projects, which involves high-end think tank construction units in Shandong Province. It aims to serve as a model for economic cooperation between Shandong and ASEAN and a platform for cultural exchange and also an avenue for academic research through rigorous and solid academic studies, serving national strategies and regional economic and social development. The center strives to build a professional high-end think tank and research platform featuring multi-disciplinary participation, research focus, and multiple resource sharing.</a:t>
            </a:r>
            <a:endParaRPr lang="en-US" dirty="0">
              <a:solidFill>
                <a:schemeClr val="tx1"/>
              </a:solidFill>
            </a:endParaRPr>
          </a:p>
        </p:txBody>
      </p:sp>
      <p:sp>
        <p:nvSpPr>
          <p:cNvPr id="5" name="椭圆 7"/>
          <p:cNvSpPr/>
          <p:nvPr/>
        </p:nvSpPr>
        <p:spPr>
          <a:xfrm>
            <a:off x="2308860" y="340995"/>
            <a:ext cx="7574280" cy="16929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rPr>
              <a:t>Shandong ASEAN Research Center</a:t>
            </a:r>
            <a:endPar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339" y="2276475"/>
            <a:ext cx="11710854" cy="4313872"/>
          </a:xfrm>
        </p:spPr>
        <p:txBody>
          <a:bodyPr>
            <a:normAutofit/>
          </a:bodyPr>
          <a:lstStyle/>
          <a:p>
            <a:pPr>
              <a:lnSpc>
                <a:spcPts val="3500"/>
              </a:lnSpc>
            </a:pPr>
            <a:r>
              <a:rPr lang="en-US" b="1" dirty="0">
                <a:solidFill>
                  <a:srgbClr val="000000"/>
                </a:solidFill>
              </a:rPr>
              <a:t>Eligible Ph.D. applicants </a:t>
            </a:r>
            <a:endParaRPr lang="en-US" b="1" dirty="0">
              <a:solidFill>
                <a:srgbClr val="000000"/>
              </a:solidFill>
            </a:endParaRPr>
          </a:p>
          <a:p>
            <a:pPr>
              <a:lnSpc>
                <a:spcPts val="3500"/>
              </a:lnSpc>
            </a:pPr>
            <a:r>
              <a:rPr lang="en-US" b="1" dirty="0">
                <a:solidFill>
                  <a:srgbClr val="000000"/>
                </a:solidFill>
              </a:rPr>
              <a:t>Ph.D. holders in English Language and Literature or Foreign Linguistics and Applied Linguistics as well as a Ph.D. with similar field of study who has native-like English proficiency (other Ph.D. majors may be considered).</a:t>
            </a:r>
            <a:endParaRPr lang="en-US" b="1" dirty="0">
              <a:solidFill>
                <a:srgbClr val="000000"/>
              </a:solidFill>
            </a:endParaRPr>
          </a:p>
          <a:p>
            <a:pPr>
              <a:lnSpc>
                <a:spcPts val="3500"/>
              </a:lnSpc>
            </a:pPr>
            <a:r>
              <a:rPr lang="en-US" b="1" dirty="0">
                <a:solidFill>
                  <a:srgbClr val="000000"/>
                </a:solidFill>
              </a:rPr>
              <a:t>Spoken Chinese language proficiency would be an asset (optional)</a:t>
            </a:r>
            <a:endParaRPr lang="en-US" b="1" dirty="0">
              <a:solidFill>
                <a:srgbClr val="000000"/>
              </a:solidFill>
            </a:endParaRPr>
          </a:p>
          <a:p>
            <a:pPr>
              <a:lnSpc>
                <a:spcPts val="3500"/>
              </a:lnSpc>
            </a:pPr>
            <a:r>
              <a:rPr lang="en-US" b="1" dirty="0">
                <a:solidFill>
                  <a:srgbClr val="000000"/>
                </a:solidFill>
              </a:rPr>
              <a:t>Teaching experience would be an asset (optional)</a:t>
            </a:r>
            <a:endParaRPr lang="en-US" b="1" dirty="0">
              <a:solidFill>
                <a:srgbClr val="000000"/>
              </a:solidFill>
            </a:endParaRPr>
          </a:p>
          <a:p>
            <a:pPr>
              <a:lnSpc>
                <a:spcPts val="3500"/>
              </a:lnSpc>
            </a:pPr>
            <a:r>
              <a:rPr lang="en-US" b="1" dirty="0">
                <a:solidFill>
                  <a:srgbClr val="000000"/>
                </a:solidFill>
              </a:rPr>
              <a:t>Willingness to teach, possess patience, energetic temperament , critical thinker, etc.</a:t>
            </a:r>
            <a:endParaRPr lang="en-US" b="1" dirty="0">
              <a:solidFill>
                <a:srgbClr val="000000"/>
              </a:solidFill>
            </a:endParaRPr>
          </a:p>
          <a:p>
            <a:pPr marL="0" indent="0">
              <a:lnSpc>
                <a:spcPts val="3500"/>
              </a:lnSpc>
              <a:buNone/>
            </a:pPr>
            <a:endParaRPr lang="en-US" b="1" dirty="0">
              <a:solidFill>
                <a:srgbClr val="000000"/>
              </a:solidFill>
            </a:endParaRPr>
          </a:p>
        </p:txBody>
      </p:sp>
      <p:sp>
        <p:nvSpPr>
          <p:cNvPr id="4" name="椭圆 7"/>
          <p:cNvSpPr/>
          <p:nvPr/>
        </p:nvSpPr>
        <p:spPr>
          <a:xfrm>
            <a:off x="3217335" y="267653"/>
            <a:ext cx="5655732" cy="1692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rPr>
              <a:t>Requirements</a:t>
            </a:r>
            <a:endParaRPr lang="en-US" altLang="zh-CN" sz="4400" b="1" kern="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86727" y="846920"/>
            <a:ext cx="3078480" cy="829945"/>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cs typeface="Times New Roman" panose="02020603050405020304" pitchFamily="18" charset="0"/>
              </a:rPr>
              <a:t>Contact Us</a:t>
            </a:r>
            <a:endParaRPr kumimoji="0" lang="en-US" altLang="zh-CN" sz="4800" b="1"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cs typeface="Times New Roman" panose="02020603050405020304" pitchFamily="18" charset="0"/>
            </a:endParaRPr>
          </a:p>
        </p:txBody>
      </p:sp>
      <p:sp>
        <p:nvSpPr>
          <p:cNvPr id="9" name="矩形 8"/>
          <p:cNvSpPr/>
          <p:nvPr/>
        </p:nvSpPr>
        <p:spPr>
          <a:xfrm>
            <a:off x="3184978" y="1853840"/>
            <a:ext cx="6007514" cy="4523105"/>
          </a:xfrm>
          <a:prstGeom prst="rect">
            <a:avLst/>
          </a:prstGeom>
        </p:spPr>
        <p:txBody>
          <a:bodyPr wrap="square">
            <a:spAutoFit/>
          </a:bodyPr>
          <a:lstStyle/>
          <a:p>
            <a:pPr>
              <a:lnSpc>
                <a:spcPct val="150000"/>
              </a:lnSpc>
            </a:pPr>
            <a:r>
              <a:rPr lang="en-US" altLang="en-US" sz="2400" b="1" dirty="0">
                <a:solidFill>
                  <a:srgbClr val="000000"/>
                </a:solidFill>
                <a:latin typeface="宋体" panose="02010600030101010101" pitchFamily="2" charset="-122"/>
                <a:ea typeface="宋体" panose="02010600030101010101" pitchFamily="2" charset="-122"/>
                <a:cs typeface="Arial" panose="020B0604020202020204" pitchFamily="34" charset="0"/>
              </a:rPr>
              <a:t>德州学院</a:t>
            </a:r>
            <a:r>
              <a:rPr lang="en-US" altLang="en-US" sz="2400" b="1" dirty="0">
                <a:solidFill>
                  <a:srgbClr val="000000"/>
                </a:solidFill>
                <a:effectLst>
                  <a:outerShdw blurRad="38100" dist="38100" dir="2700000" algn="tl">
                    <a:srgbClr val="000000">
                      <a:alpha val="43137"/>
                    </a:srgbClr>
                  </a:outerShdw>
                </a:effectLst>
                <a:cs typeface="Arial" panose="020B0604020202020204" pitchFamily="34" charset="0"/>
              </a:rPr>
              <a:t> </a:t>
            </a:r>
            <a:r>
              <a:rPr lang="en-US" altLang="en-US" sz="2400" b="1" dirty="0">
                <a:solidFill>
                  <a:srgbClr val="000000"/>
                </a:solidFill>
                <a:latin typeface="Times New Roman" panose="02020603050405020304" pitchFamily="18" charset="0"/>
                <a:cs typeface="Times New Roman" panose="02020603050405020304" pitchFamily="18" charset="0"/>
              </a:rPr>
              <a:t>Dezhou University</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GB" altLang="zh-CN" sz="2400" b="1" dirty="0">
                <a:latin typeface="Times New Roman" panose="02020603050405020304" pitchFamily="18" charset="0"/>
                <a:cs typeface="Times New Roman" panose="02020603050405020304" pitchFamily="18" charset="0"/>
              </a:rPr>
              <a:t>Address: School of College English </a:t>
            </a:r>
            <a:r>
              <a:rPr lang="en-GB"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Dezhou University</a:t>
            </a:r>
            <a:r>
              <a:rPr lang="en-GB" altLang="zh-CN" sz="2400" dirty="0">
                <a:latin typeface="Times New Roman" panose="02020603050405020304" pitchFamily="18" charset="0"/>
                <a:cs typeface="Times New Roman" panose="02020603050405020304" pitchFamily="18" charset="0"/>
              </a:rPr>
              <a:t>, no. 566 </a:t>
            </a:r>
            <a:r>
              <a:rPr lang="en-US" altLang="zh-CN" sz="2400" dirty="0">
                <a:latin typeface="Times New Roman" panose="02020603050405020304" pitchFamily="18" charset="0"/>
                <a:cs typeface="Times New Roman" panose="02020603050405020304" pitchFamily="18" charset="0"/>
              </a:rPr>
              <a:t>Daxue  </a:t>
            </a:r>
            <a:r>
              <a:rPr lang="en-GB" altLang="zh-CN" sz="2400" dirty="0">
                <a:latin typeface="Times New Roman" panose="02020603050405020304" pitchFamily="18" charset="0"/>
                <a:cs typeface="Times New Roman" panose="02020603050405020304" pitchFamily="18" charset="0"/>
              </a:rPr>
              <a:t>west </a:t>
            </a:r>
            <a:r>
              <a:rPr lang="zh-CN" altLang="en-US" sz="2400" dirty="0">
                <a:latin typeface="Times New Roman" panose="02020603050405020304" pitchFamily="18" charset="0"/>
                <a:cs typeface="Times New Roman" panose="02020603050405020304" pitchFamily="18" charset="0"/>
              </a:rPr>
              <a:t> </a:t>
            </a:r>
            <a:r>
              <a:rPr lang="en-GB" altLang="zh-CN" sz="2400" dirty="0">
                <a:latin typeface="Times New Roman" panose="02020603050405020304" pitchFamily="18" charset="0"/>
                <a:cs typeface="Times New Roman" panose="02020603050405020304" pitchFamily="18" charset="0"/>
              </a:rPr>
              <a:t>road, </a:t>
            </a:r>
            <a:r>
              <a:rPr lang="en-US" altLang="zh-CN" sz="2400" dirty="0">
                <a:latin typeface="Times New Roman" panose="02020603050405020304" pitchFamily="18" charset="0"/>
                <a:cs typeface="Times New Roman" panose="02020603050405020304" pitchFamily="18" charset="0"/>
              </a:rPr>
              <a:t>Dezhou</a:t>
            </a:r>
            <a:r>
              <a:rPr lang="en-GB" altLang="zh-CN" sz="2400" dirty="0">
                <a:latin typeface="Times New Roman" panose="02020603050405020304" pitchFamily="18" charset="0"/>
                <a:cs typeface="Times New Roman" panose="02020603050405020304" pitchFamily="18" charset="0"/>
              </a:rPr>
              <a:t>, Shandong Province</a:t>
            </a:r>
            <a:endParaRPr lang="en-GB" altLang="zh-CN" sz="2400" dirty="0">
              <a:latin typeface="Times New Roman" panose="02020603050405020304" pitchFamily="18" charset="0"/>
              <a:cs typeface="Times New Roman" panose="02020603050405020304" pitchFamily="18" charset="0"/>
            </a:endParaRPr>
          </a:p>
          <a:p>
            <a:pPr>
              <a:lnSpc>
                <a:spcPct val="150000"/>
              </a:lnSpc>
            </a:pPr>
            <a:r>
              <a:rPr lang="en-GB" altLang="zh-CN" sz="2400" b="1" dirty="0">
                <a:latin typeface="Times New Roman" panose="02020603050405020304" pitchFamily="18" charset="0"/>
                <a:cs typeface="Times New Roman" panose="02020603050405020304" pitchFamily="18" charset="0"/>
              </a:rPr>
              <a:t>Contacts: </a:t>
            </a:r>
            <a:r>
              <a:rPr lang="zh-CN" altLang="en-US" sz="2400" b="1" dirty="0">
                <a:solidFill>
                  <a:srgbClr val="000000"/>
                </a:solidFill>
                <a:latin typeface="宋体" panose="02010600030101010101" pitchFamily="2" charset="-122"/>
                <a:ea typeface="宋体" panose="02010600030101010101" pitchFamily="2" charset="-122"/>
                <a:cs typeface="Arial" panose="020B0604020202020204" pitchFamily="34" charset="0"/>
              </a:rPr>
              <a:t>马应心博士教授</a:t>
            </a:r>
            <a:endParaRPr lang="en-US" altLang="zh-CN" sz="2400" b="1" dirty="0">
              <a:solidFill>
                <a:srgbClr val="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en-GB" altLang="zh-CN" sz="2400" b="1" dirty="0">
                <a:latin typeface="Times New Roman" panose="02020603050405020304" pitchFamily="18" charset="0"/>
                <a:cs typeface="Times New Roman" panose="02020603050405020304" pitchFamily="18" charset="0"/>
              </a:rPr>
              <a:t>Dean, Professor. Ma Yingxin, Ph.D. </a:t>
            </a:r>
            <a:endParaRPr lang="en-GB" altLang="zh-CN" sz="2400" b="1" dirty="0">
              <a:latin typeface="Times New Roman" panose="02020603050405020304" pitchFamily="18" charset="0"/>
              <a:cs typeface="Times New Roman" panose="02020603050405020304" pitchFamily="18" charset="0"/>
            </a:endParaRPr>
          </a:p>
          <a:p>
            <a:pPr>
              <a:lnSpc>
                <a:spcPct val="150000"/>
              </a:lnSpc>
            </a:pPr>
            <a:r>
              <a:rPr lang="en-GB" altLang="zh-CN" sz="2400" b="1" dirty="0">
                <a:latin typeface="Times New Roman" panose="02020603050405020304" pitchFamily="18" charset="0"/>
                <a:cs typeface="Times New Roman" panose="02020603050405020304" pitchFamily="18" charset="0"/>
              </a:rPr>
              <a:t>Email: </a:t>
            </a:r>
            <a:r>
              <a:rPr lang="en-US" altLang="zh-CN" sz="2400" b="1" dirty="0">
                <a:solidFill>
                  <a:srgbClr val="000000"/>
                </a:solidFill>
                <a:latin typeface="Times New Roman" panose="02020603050405020304" pitchFamily="18" charset="0"/>
                <a:cs typeface="Times New Roman" panose="02020603050405020304" pitchFamily="18" charset="0"/>
              </a:rPr>
              <a:t>1477089196@qq.com </a:t>
            </a:r>
            <a:endParaRPr lang="zh-CN" alt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endParaRPr lang="zh-CN" altLang="en-US"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2623868" y="2907103"/>
            <a:ext cx="7090914" cy="462915"/>
          </a:xfrm>
          <a:prstGeom prst="rect">
            <a:avLst/>
          </a:prstGeom>
        </p:spPr>
        <p:txBody>
          <a:bodyPr wrap="square">
            <a:spAutoFit/>
          </a:bodyPr>
          <a:lstStyle/>
          <a:p>
            <a:pPr indent="355600">
              <a:lnSpc>
                <a:spcPts val="2900"/>
              </a:lnSpc>
            </a:pPr>
            <a:r>
              <a:rPr lang="zh-CN" altLang="en-US" sz="2400" dirty="0">
                <a:latin typeface="Times New Roman" panose="02020603050405020304" pitchFamily="18" charset="0"/>
                <a:ea typeface="楷体_GB2312" panose="02010609030101010101" pitchFamily="49" charset="-122"/>
                <a:cs typeface="Times New Roman" panose="02020603050405020304" pitchFamily="18" charset="0"/>
              </a:rPr>
              <a:t>   </a:t>
            </a:r>
            <a:endParaRPr lang="en-US" altLang="zh-CN" sz="2400" dirty="0">
              <a:latin typeface="Times New Roman" panose="02020603050405020304" pitchFamily="18" charset="0"/>
              <a:ea typeface="楷体_GB2312" panose="0201060903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wedge/>
      </p:transition>
    </mc:Choice>
    <mc:Fallback>
      <p:transition spd="med">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8"/>
                                        </p:tgtEl>
                                      </p:cBhvr>
                                      <p:by x="150000" y="150000"/>
                                    </p:animScale>
                                  </p:childTnLst>
                                </p:cTn>
                              </p:par>
                            </p:childTnLst>
                          </p:cTn>
                        </p:par>
                        <p:par>
                          <p:cTn id="7" fill="hold">
                            <p:stCondLst>
                              <p:cond delay="2000"/>
                            </p:stCondLst>
                            <p:childTnLst>
                              <p:par>
                                <p:cTn id="8" presetID="3" presetClass="emph" presetSubtype="2" fill="hold" grpId="1" nodeType="afterEffect">
                                  <p:stCondLst>
                                    <p:cond delay="0"/>
                                  </p:stCondLst>
                                  <p:childTnLst>
                                    <p:animClr clrSpc="rgb" dir="cw">
                                      <p:cBhvr override="childStyle">
                                        <p:cTn id="9" dur="2000" fill="hold"/>
                                        <p:tgtEl>
                                          <p:spTgt spid="8"/>
                                        </p:tgtEl>
                                        <p:attrNameLst>
                                          <p:attrName>style.color</p:attrName>
                                        </p:attrNameLst>
                                      </p:cBhvr>
                                      <p:to>
                                        <a:srgbClr val="E73A1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2192000" cy="6901815"/>
          </a:xfrm>
          <a:prstGeom prst="rect">
            <a:avLst/>
          </a:prstGeom>
        </p:spPr>
      </p:pic>
      <p:sp>
        <p:nvSpPr>
          <p:cNvPr id="11" name="矩形 259"/>
          <p:cNvSpPr>
            <a:spLocks noChangeArrowheads="1"/>
          </p:cNvSpPr>
          <p:nvPr/>
        </p:nvSpPr>
        <p:spPr bwMode="auto">
          <a:xfrm>
            <a:off x="3793979" y="2505890"/>
            <a:ext cx="6469795" cy="1169035"/>
          </a:xfrm>
          <a:prstGeom prst="rect">
            <a:avLst/>
          </a:prstGeom>
          <a:no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7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US" altLang="zh-CN" sz="7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849628" y="4523564"/>
            <a:ext cx="2492743" cy="1198880"/>
          </a:xfrm>
        </p:spPr>
        <p:txBody>
          <a:bodyPr/>
          <a:lstStyle/>
          <a:p>
            <a:pPr lvl="0"/>
            <a:r>
              <a:rPr lang="en-US" altLang="zh-CN" kern="0" dirty="0"/>
              <a:t>Part 1</a:t>
            </a:r>
            <a:endParaRPr lang="zh-CN" altLang="en-US" kern="0" dirty="0"/>
          </a:p>
        </p:txBody>
      </p:sp>
      <p:sp>
        <p:nvSpPr>
          <p:cNvPr id="5" name="文本占位符 4"/>
          <p:cNvSpPr>
            <a:spLocks noGrp="1"/>
          </p:cNvSpPr>
          <p:nvPr>
            <p:ph type="body" sz="quarter" idx="12"/>
          </p:nvPr>
        </p:nvSpPr>
        <p:spPr>
          <a:xfrm>
            <a:off x="2459704" y="5651192"/>
            <a:ext cx="7368669" cy="922020"/>
          </a:xfrm>
        </p:spPr>
        <p:txBody>
          <a:bodyPr/>
          <a:lstStyle/>
          <a:p>
            <a:pPr lvl="0"/>
            <a:r>
              <a:rPr lang="en-US" altLang="zh-CN" sz="5400" kern="0" dirty="0"/>
              <a:t>Dezhou University</a:t>
            </a:r>
            <a:endParaRPr lang="zh-CN" altLang="en-US" sz="5400" kern="0" dirty="0"/>
          </a:p>
        </p:txBody>
      </p:sp>
      <p:pic>
        <p:nvPicPr>
          <p:cNvPr id="6" name="图片 5"/>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524000" y="8697"/>
            <a:ext cx="9144000" cy="4144203"/>
          </a:xfrm>
          <a:prstGeom prst="rect">
            <a:avLst/>
          </a:prstGeom>
        </p:spPr>
      </p:pic>
      <p:grpSp>
        <p:nvGrpSpPr>
          <p:cNvPr id="7" name="组合 6"/>
          <p:cNvGrpSpPr/>
          <p:nvPr/>
        </p:nvGrpSpPr>
        <p:grpSpPr>
          <a:xfrm>
            <a:off x="1524000" y="4152900"/>
            <a:ext cx="9144000" cy="2705100"/>
            <a:chOff x="0" y="4152900"/>
            <a:chExt cx="12192000" cy="2705100"/>
          </a:xfrm>
        </p:grpSpPr>
        <p:sp>
          <p:nvSpPr>
            <p:cNvPr id="8" name="矩形 7"/>
            <p:cNvSpPr/>
            <p:nvPr/>
          </p:nvSpPr>
          <p:spPr>
            <a:xfrm>
              <a:off x="0" y="4152900"/>
              <a:ext cx="228600" cy="27051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4300"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86848"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963400" y="4152900"/>
              <a:ext cx="228600" cy="27051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 y="0"/>
            <a:ext cx="11887835" cy="5847755"/>
          </a:xfrm>
          <a:prstGeom prst="rect">
            <a:avLst/>
          </a:prstGeom>
        </p:spPr>
        <p:txBody>
          <a:bodyPr wrap="square">
            <a:spAutoFit/>
          </a:bodyPr>
          <a:lstStyle/>
          <a:p>
            <a:pPr algn="just"/>
            <a:endParaRPr lang="en-US" dirty="0"/>
          </a:p>
          <a:p>
            <a:pPr algn="just"/>
            <a:endParaRPr lang="en-US" sz="2400" dirty="0"/>
          </a:p>
          <a:p>
            <a:pPr algn="just"/>
            <a:r>
              <a:rPr lang="en-US" sz="2400" b="1" cap="all" dirty="0">
                <a:ln w="0"/>
                <a:solidFill>
                  <a:srgbClr val="0D0D0D"/>
                </a:solidFill>
                <a:effectLst>
                  <a:reflection blurRad="12700" stA="50000" endPos="50000" dist="5000" dir="5400000" sy="-100000" rotWithShape="0"/>
                </a:effectLst>
              </a:rPr>
              <a:t>                                              </a:t>
            </a:r>
            <a:r>
              <a:rPr lang="en-US" sz="4000" b="1" cap="all" dirty="0">
                <a:ln w="0"/>
                <a:solidFill>
                  <a:srgbClr val="0D0D0D"/>
                </a:solidFill>
                <a:effectLst>
                  <a:reflection blurRad="12700" stA="50000" endPos="50000" dist="5000" dir="5400000" sy="-100000" rotWithShape="0"/>
                </a:effectLst>
              </a:rPr>
              <a:t> Introduction</a:t>
            </a:r>
            <a:endParaRPr lang="en-US" sz="4000" b="1" cap="all" dirty="0">
              <a:ln w="0"/>
              <a:solidFill>
                <a:srgbClr val="0D0D0D"/>
              </a:solidFill>
              <a:effectLst>
                <a:reflection blurRad="12700" stA="50000" endPos="50000" dist="5000" dir="5400000" sy="-100000" rotWithShape="0"/>
              </a:effectLst>
            </a:endParaRPr>
          </a:p>
          <a:p>
            <a:pPr algn="just"/>
            <a:endParaRPr lang="en-US" sz="2400" dirty="0"/>
          </a:p>
          <a:p>
            <a:pPr marL="342900" indent="-342900" algn="just">
              <a:buFont typeface="Wingdings" panose="05000000000000000000" pitchFamily="2" charset="2"/>
              <a:buChar char="§"/>
            </a:pPr>
            <a:r>
              <a:rPr lang="en-US" sz="2800" b="1" dirty="0"/>
              <a:t>Established in 1971, Dezhou University is an undergraduate university located in Dezhou, Shandong. With a population of 5,810,000 residents, it is known as the “</a:t>
            </a:r>
            <a:r>
              <a:rPr lang="en-US" sz="2800" b="1" dirty="0" err="1"/>
              <a:t>Shenjing</a:t>
            </a:r>
            <a:r>
              <a:rPr lang="en-US" sz="2800" b="1" dirty="0"/>
              <a:t> Portal” and “</a:t>
            </a:r>
            <a:r>
              <a:rPr lang="en-US" sz="2800" b="1" dirty="0" err="1"/>
              <a:t>Jiuda</a:t>
            </a:r>
            <a:r>
              <a:rPr lang="en-US" sz="2800" b="1" dirty="0"/>
              <a:t> Tianzhu” and is included in the national Beijing-Tianjin-Hebei coordinated development strategy. </a:t>
            </a:r>
            <a:endParaRPr lang="en-US" sz="2800" b="1" dirty="0"/>
          </a:p>
          <a:p>
            <a:pPr algn="just"/>
            <a:endParaRPr lang="en-US" sz="2400" b="1" dirty="0"/>
          </a:p>
          <a:p>
            <a:pPr marL="342900" indent="-342900" algn="just">
              <a:buFont typeface="Wingdings" panose="05000000000000000000" pitchFamily="2" charset="2"/>
              <a:buChar char="§"/>
            </a:pPr>
            <a:r>
              <a:rPr lang="en-US" sz="2800" b="1" dirty="0"/>
              <a:t>Officially accredited and recognized by Ministry of Education, Dezhou University is a co-educational institution that enrolls undergraduate students. </a:t>
            </a:r>
            <a:endParaRPr lang="en-US" sz="2400" b="1" dirty="0"/>
          </a:p>
          <a:p>
            <a:pPr algn="just"/>
            <a:endParaRPr lang="en-US" sz="2400" b="1" dirty="0"/>
          </a:p>
          <a:p>
            <a:pPr algn="just"/>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6858000"/>
          </a:xfrm>
        </p:spPr>
        <p:txBody>
          <a:bodyPr>
            <a:normAutofit/>
          </a:bodyPr>
          <a:lstStyle/>
          <a:p>
            <a:endParaRPr lang="en-US" dirty="0"/>
          </a:p>
          <a:p>
            <a:endParaRPr lang="en-US" dirty="0"/>
          </a:p>
          <a:p>
            <a:endParaRPr lang="en-US" dirty="0"/>
          </a:p>
          <a:p>
            <a:endParaRPr lang="en-US" dirty="0"/>
          </a:p>
          <a:p>
            <a:endParaRPr lang="en-US" dirty="0"/>
          </a:p>
          <a:p>
            <a:pPr marL="0" indent="0" algn="just">
              <a:buNone/>
            </a:pPr>
            <a:endParaRPr lang="en-US" sz="2800" b="1" dirty="0">
              <a:solidFill>
                <a:srgbClr val="000000"/>
              </a:solidFill>
            </a:endParaRPr>
          </a:p>
          <a:p>
            <a:pPr marL="0" indent="0" algn="just">
              <a:buNone/>
            </a:pPr>
            <a:r>
              <a:rPr lang="en-US" sz="2800" b="1" dirty="0">
                <a:solidFill>
                  <a:srgbClr val="000000"/>
                </a:solidFill>
              </a:rPr>
              <a:t>Dezhou University firmly establishes the status of teaching center, takes personnel training as the central task, actively promotes the reform of talent training approach, and continuously improves the quality of education and training and the quality of personnel training. </a:t>
            </a:r>
            <a:endParaRPr lang="en-US" sz="2800" b="1" dirty="0">
              <a:solidFill>
                <a:srgbClr val="000000"/>
              </a:solidFill>
            </a:endParaRPr>
          </a:p>
        </p:txBody>
      </p:sp>
      <p:pic>
        <p:nvPicPr>
          <p:cNvPr id="5" name="Picture 2" descr="C:\Users\Administrator\Desktop\timg4.jpg"/>
          <p:cNvPicPr>
            <a:picLocks noChangeAspect="1" noChangeArrowheads="1"/>
          </p:cNvPicPr>
          <p:nvPr/>
        </p:nvPicPr>
        <p:blipFill>
          <a:blip r:embed="rId1" cstate="print"/>
          <a:srcRect/>
          <a:stretch>
            <a:fillRect/>
          </a:stretch>
        </p:blipFill>
        <p:spPr bwMode="auto">
          <a:xfrm>
            <a:off x="0" y="635"/>
            <a:ext cx="12191365" cy="2621915"/>
          </a:xfrm>
          <a:prstGeom prst="rect">
            <a:avLst/>
          </a:prstGeom>
          <a:noFill/>
        </p:spPr>
      </p:pic>
      <p:pic>
        <p:nvPicPr>
          <p:cNvPr id="7" name="Picture 3" descr="C:\Users\Administrator\Desktop\timg3.jpg"/>
          <p:cNvPicPr>
            <a:picLocks noChangeAspect="1" noChangeArrowheads="1"/>
          </p:cNvPicPr>
          <p:nvPr/>
        </p:nvPicPr>
        <p:blipFill>
          <a:blip r:embed="rId2" cstate="print"/>
          <a:srcRect/>
          <a:stretch>
            <a:fillRect/>
          </a:stretch>
        </p:blipFill>
        <p:spPr bwMode="auto">
          <a:xfrm>
            <a:off x="0" y="4599940"/>
            <a:ext cx="12191365" cy="22580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4849629" y="4468099"/>
            <a:ext cx="2492743" cy="1198880"/>
          </a:xfrm>
        </p:spPr>
        <p:txBody>
          <a:bodyPr/>
          <a:lstStyle/>
          <a:p>
            <a:pPr lvl="0">
              <a:lnSpc>
                <a:spcPct val="100000"/>
              </a:lnSpc>
              <a:spcBef>
                <a:spcPts val="0"/>
              </a:spcBef>
              <a:defRPr/>
            </a:pPr>
            <a:r>
              <a:rPr lang="en-US" altLang="zh-CN" kern="0" dirty="0"/>
              <a:t>Part 2</a:t>
            </a:r>
            <a:endParaRPr lang="zh-CN" altLang="en-US" kern="0" dirty="0"/>
          </a:p>
        </p:txBody>
      </p:sp>
      <p:sp>
        <p:nvSpPr>
          <p:cNvPr id="7" name="文本占位符 6"/>
          <p:cNvSpPr>
            <a:spLocks noGrp="1"/>
          </p:cNvSpPr>
          <p:nvPr>
            <p:ph type="body" sz="quarter" idx="12"/>
          </p:nvPr>
        </p:nvSpPr>
        <p:spPr>
          <a:xfrm>
            <a:off x="3020291" y="5603970"/>
            <a:ext cx="6407066" cy="768350"/>
          </a:xfrm>
        </p:spPr>
        <p:txBody>
          <a:bodyPr/>
          <a:lstStyle/>
          <a:p>
            <a:pPr latinLnBrk="1"/>
            <a:r>
              <a:rPr lang="en-US" altLang="zh-CN" sz="4400" dirty="0"/>
              <a:t>School of College English</a:t>
            </a:r>
            <a:endParaRPr lang="en-US" altLang="zh-CN" sz="4400" dirty="0"/>
          </a:p>
        </p:txBody>
      </p:sp>
      <p:grpSp>
        <p:nvGrpSpPr>
          <p:cNvPr id="3" name="组合 2"/>
          <p:cNvGrpSpPr/>
          <p:nvPr/>
        </p:nvGrpSpPr>
        <p:grpSpPr>
          <a:xfrm>
            <a:off x="1524000" y="3817770"/>
            <a:ext cx="9144000" cy="3040230"/>
            <a:chOff x="0" y="3817770"/>
            <a:chExt cx="12192000" cy="3040230"/>
          </a:xfrm>
        </p:grpSpPr>
        <p:sp>
          <p:nvSpPr>
            <p:cNvPr id="2" name="矩形 1"/>
            <p:cNvSpPr/>
            <p:nvPr/>
          </p:nvSpPr>
          <p:spPr>
            <a:xfrm>
              <a:off x="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4300"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086848" y="6610400"/>
              <a:ext cx="2990850" cy="247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963400" y="3817770"/>
              <a:ext cx="228600" cy="3040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Picture 10"/>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3817770"/>
          </a:xfrm>
          <a:prstGeom prst="rect">
            <a:avLst/>
          </a:prstGeom>
          <a:noFill/>
          <a:ln>
            <a:noFill/>
          </a:ln>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1"/>
          <a:srcRect t="3530" b="3530"/>
          <a:stretch>
            <a:fillRect/>
          </a:stretch>
        </p:blipFill>
        <p:spPr>
          <a:xfrm>
            <a:off x="-635" y="0"/>
            <a:ext cx="12192635"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4" y="2449859"/>
            <a:ext cx="11582400" cy="3593134"/>
          </a:xfrm>
        </p:spPr>
        <p:txBody>
          <a:bodyPr>
            <a:normAutofit fontScale="92500" lnSpcReduction="10000"/>
          </a:bodyPr>
          <a:lstStyle/>
          <a:p>
            <a:pPr marL="0" indent="0">
              <a:lnSpc>
                <a:spcPct val="150000"/>
              </a:lnSpc>
              <a:buNone/>
            </a:pPr>
            <a:r>
              <a:rPr lang="en-US" b="1" dirty="0">
                <a:solidFill>
                  <a:srgbClr val="000000"/>
                </a:solidFill>
              </a:rPr>
              <a:t>School of College English houses 50 excellent faculty members. It has a provincial think tank in foreign affairs — Shandong-ASEAN Research Center. Vibrant and diverse in their thinking, they are dedicated in their responsibilities of teaching College English, which covers the following:</a:t>
            </a:r>
            <a:br>
              <a:rPr lang="en-US" b="1" dirty="0">
                <a:solidFill>
                  <a:srgbClr val="000000"/>
                </a:solidFill>
              </a:rPr>
            </a:br>
            <a:r>
              <a:rPr lang="en-US" b="1" dirty="0">
                <a:solidFill>
                  <a:srgbClr val="000000"/>
                </a:solidFill>
              </a:rPr>
              <a:t>1. Speaking, Listening, Viewing</a:t>
            </a:r>
            <a:endParaRPr lang="en-US" b="1" dirty="0">
              <a:solidFill>
                <a:srgbClr val="000000"/>
              </a:solidFill>
            </a:endParaRPr>
          </a:p>
          <a:p>
            <a:pPr marL="0" indent="0">
              <a:lnSpc>
                <a:spcPct val="150000"/>
              </a:lnSpc>
              <a:buNone/>
            </a:pPr>
            <a:r>
              <a:rPr lang="en-US" b="1" dirty="0">
                <a:solidFill>
                  <a:srgbClr val="000000"/>
                </a:solidFill>
              </a:rPr>
              <a:t>2. Reading and Writing </a:t>
            </a:r>
            <a:endParaRPr lang="en-US" b="1" dirty="0">
              <a:solidFill>
                <a:srgbClr val="000000"/>
              </a:solidFill>
            </a:endParaRPr>
          </a:p>
          <a:p>
            <a:pPr marL="0" indent="0">
              <a:lnSpc>
                <a:spcPct val="150000"/>
              </a:lnSpc>
              <a:buNone/>
            </a:pPr>
            <a:r>
              <a:rPr lang="en-US" b="1" dirty="0">
                <a:solidFill>
                  <a:srgbClr val="000000"/>
                </a:solidFill>
              </a:rPr>
              <a:t>3. other English activities geared towards the path of helping students  improve their English ability.</a:t>
            </a:r>
            <a:endParaRPr lang="en-US" dirty="0"/>
          </a:p>
        </p:txBody>
      </p:sp>
      <p:sp>
        <p:nvSpPr>
          <p:cNvPr id="3" name="Title 2"/>
          <p:cNvSpPr>
            <a:spLocks noGrp="1"/>
          </p:cNvSpPr>
          <p:nvPr>
            <p:ph type="title"/>
          </p:nvPr>
        </p:nvSpPr>
        <p:spPr>
          <a:xfrm>
            <a:off x="1524001" y="0"/>
            <a:ext cx="9144000" cy="159105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6000" b="1" cap="all" dirty="0">
                <a:ln w="0"/>
                <a:solidFill>
                  <a:schemeClr val="tx1"/>
                </a:solidFill>
                <a:effectLst>
                  <a:reflection blurRad="12700" stA="50000" endPos="50000" dist="5000" dir="5400000" sy="-100000" rotWithShape="0"/>
                </a:effectLst>
              </a:rPr>
              <a:t>The Role</a:t>
            </a:r>
            <a:endParaRPr lang="en-US" sz="6000" b="1" cap="all" dirty="0">
              <a:ln w="0"/>
              <a:solidFill>
                <a:schemeClr val="tx1"/>
              </a:solidFill>
              <a:effectLst>
                <a:reflection blurRad="12700" stA="50000" endPos="50000" dist="5000" dir="5400000" sy="-100000" rotWithShape="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
            <a:ext cx="9143998" cy="183836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solidFill>
                  <a:srgbClr val="000000"/>
                </a:solidFill>
                <a:effectLst>
                  <a:reflection blurRad="12700" stA="50000" endPos="50000" dist="5000" dir="5400000" sy="-100000" rotWithShape="0"/>
                </a:effectLst>
              </a:rPr>
              <a:t>Students participating in the national examination</a:t>
            </a:r>
            <a:endParaRPr lang="en-US" sz="3200" b="1" cap="all" dirty="0">
              <a:ln w="0"/>
              <a:solidFill>
                <a:srgbClr val="000000"/>
              </a:solidFill>
              <a:effectLst>
                <a:reflection blurRad="12700" stA="50000" endPos="50000" dist="5000" dir="5400000" sy="-100000" rotWithShape="0"/>
              </a:effectLst>
            </a:endParaRPr>
          </a:p>
        </p:txBody>
      </p:sp>
      <p:pic>
        <p:nvPicPr>
          <p:cNvPr id="5" name="图片 6" descr="WechatIMG20.jpeg"/>
          <p:cNvPicPr>
            <a:picLocks noGrp="1" noChangeAspect="1"/>
          </p:cNvPicPr>
          <p:nvPr>
            <p:ph idx="1"/>
          </p:nvPr>
        </p:nvPicPr>
        <p:blipFill>
          <a:blip r:embed="rId1" cstate="print">
            <a:extLst>
              <a:ext uri="{28A0092B-C50C-407E-A947-70E740481C1C}">
                <a14:useLocalDpi xmlns:a14="http://schemas.microsoft.com/office/drawing/2010/main" val="0"/>
              </a:ext>
            </a:extLst>
          </a:blip>
          <a:srcRect t="26061" b="26061"/>
          <a:stretch>
            <a:fillRect/>
          </a:stretch>
        </p:blipFill>
        <p:spPr>
          <a:xfrm>
            <a:off x="0" y="1642745"/>
            <a:ext cx="12192000" cy="521525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4315</Words>
  <Application>WPS 演示</Application>
  <PresentationFormat>宽屏</PresentationFormat>
  <Paragraphs>106</Paragraphs>
  <Slides>29</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Symbol</vt:lpstr>
      <vt:lpstr>Candara</vt:lpstr>
      <vt:lpstr>微软雅黑</vt:lpstr>
      <vt:lpstr>Arial Unicode MS</vt:lpstr>
      <vt:lpstr>华文楷体</vt:lpstr>
      <vt:lpstr>Calibri</vt:lpstr>
      <vt:lpstr>Arial</vt:lpstr>
      <vt:lpstr>Times New Roman</vt:lpstr>
      <vt:lpstr>楷体_GB2312</vt:lpstr>
      <vt:lpstr>新宋体</vt:lpstr>
      <vt:lpstr>Waveform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The Role</vt:lpstr>
      <vt:lpstr>Students participating in the national examination</vt:lpstr>
      <vt:lpstr>PowerPoint 演示文稿</vt:lpstr>
      <vt:lpstr>PowerPoint 演示文稿</vt:lpstr>
      <vt:lpstr>Dezhou University College English Salon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Why Recruit?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谢晓帆</dc:creator>
  <cp:lastModifiedBy>Administrator</cp:lastModifiedBy>
  <cp:revision>28</cp:revision>
  <dcterms:created xsi:type="dcterms:W3CDTF">2020-03-20T02:30:00Z</dcterms:created>
  <dcterms:modified xsi:type="dcterms:W3CDTF">2020-04-16T03:29:50Z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